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4" r:id="rId3"/>
    <p:sldId id="347" r:id="rId4"/>
    <p:sldId id="358" r:id="rId5"/>
    <p:sldId id="349" r:id="rId6"/>
    <p:sldId id="357" r:id="rId7"/>
    <p:sldId id="348" r:id="rId8"/>
    <p:sldId id="356" r:id="rId9"/>
    <p:sldId id="355" r:id="rId10"/>
    <p:sldId id="359" r:id="rId11"/>
    <p:sldId id="383" r:id="rId12"/>
    <p:sldId id="387" r:id="rId13"/>
    <p:sldId id="385" r:id="rId14"/>
    <p:sldId id="390" r:id="rId15"/>
    <p:sldId id="389" r:id="rId16"/>
    <p:sldId id="388" r:id="rId17"/>
    <p:sldId id="376" r:id="rId18"/>
    <p:sldId id="377" r:id="rId19"/>
    <p:sldId id="391" r:id="rId20"/>
    <p:sldId id="392" r:id="rId21"/>
    <p:sldId id="393" r:id="rId22"/>
    <p:sldId id="362" r:id="rId23"/>
    <p:sldId id="365" r:id="rId24"/>
    <p:sldId id="364" r:id="rId25"/>
    <p:sldId id="363" r:id="rId26"/>
    <p:sldId id="366" r:id="rId27"/>
    <p:sldId id="368" r:id="rId28"/>
    <p:sldId id="371" r:id="rId29"/>
    <p:sldId id="367" r:id="rId30"/>
    <p:sldId id="369" r:id="rId31"/>
    <p:sldId id="373" r:id="rId32"/>
    <p:sldId id="372" r:id="rId33"/>
    <p:sldId id="374" r:id="rId34"/>
    <p:sldId id="370" r:id="rId35"/>
    <p:sldId id="379" r:id="rId36"/>
    <p:sldId id="378" r:id="rId37"/>
    <p:sldId id="300" r:id="rId38"/>
    <p:sldId id="396" r:id="rId39"/>
    <p:sldId id="395" r:id="rId40"/>
    <p:sldId id="257" r:id="rId41"/>
    <p:sldId id="397" r:id="rId42"/>
    <p:sldId id="398" r:id="rId43"/>
    <p:sldId id="264" r:id="rId44"/>
    <p:sldId id="399" r:id="rId45"/>
    <p:sldId id="267" r:id="rId46"/>
    <p:sldId id="405" r:id="rId47"/>
    <p:sldId id="417" r:id="rId48"/>
    <p:sldId id="403" r:id="rId49"/>
    <p:sldId id="418" r:id="rId50"/>
    <p:sldId id="419" r:id="rId51"/>
    <p:sldId id="406" r:id="rId52"/>
    <p:sldId id="256" r:id="rId53"/>
    <p:sldId id="420" r:id="rId54"/>
    <p:sldId id="400" r:id="rId55"/>
    <p:sldId id="260" r:id="rId56"/>
    <p:sldId id="409" r:id="rId57"/>
    <p:sldId id="408" r:id="rId58"/>
    <p:sldId id="401" r:id="rId59"/>
    <p:sldId id="269" r:id="rId60"/>
    <p:sldId id="271" r:id="rId61"/>
    <p:sldId id="411" r:id="rId62"/>
    <p:sldId id="402" r:id="rId63"/>
    <p:sldId id="412" r:id="rId64"/>
    <p:sldId id="263" r:id="rId65"/>
    <p:sldId id="413" r:id="rId66"/>
    <p:sldId id="415" r:id="rId67"/>
    <p:sldId id="414" r:id="rId68"/>
    <p:sldId id="258" r:id="rId69"/>
    <p:sldId id="421" r:id="rId7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  <a:srgbClr val="949494"/>
    <a:srgbClr val="0070C0"/>
    <a:srgbClr val="000000"/>
    <a:srgbClr val="AA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96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0F626-8BC9-4143-96DD-B45A01B9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0995-00B5-4CC5-906D-BEF82DC85096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F09298-E6E7-46DB-B433-E8F337AC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1B4104-87E3-4574-9B8F-BA5112ED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A668-D5A0-4319-A867-D2191527AE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61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99964C-3529-4730-8BAD-DE7D1BB7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70BB-4EB7-4FAF-8307-8BFA84A75FAE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AD805-C213-4891-B421-2157ECC4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4A35CD-BB67-4099-A4F8-A5F83DD5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F7E6-8A70-4143-A42B-03BB4DD9D9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11599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2CDA9F-79FA-4F5B-9469-BD252D49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F00A-AF60-4BB3-A2DA-2FA93F2E205D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7F2BE0-993A-4DE4-8859-EB7116DC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B82613-860C-4976-B733-EC5449DE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81F5-D5E6-4AB6-A978-ACD70BCDF1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7971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5DE3C7-906B-4B04-9F97-6190A55C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24A4-1DA3-47CE-B080-71A92609A6A3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88EDFC-CBE2-4B4C-94DD-06165E76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3A44E-C9CE-4308-A1DA-867B84BE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9A83-9294-4237-936F-10A2C82F0F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5516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4295D-4BA4-4189-977A-7C4BE62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0A71-5960-4D74-8193-D7D98E708B97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FB18B-131E-4BC0-B900-54F8E032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02DFB0-2F56-40BA-B1E2-CDDCC928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A5AB-A845-46EB-B871-319B3320A6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0258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5474EAD-A596-4A56-8B3C-83E8B336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E2A5-FD4C-42B2-A287-1688193FC5F6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FF252FF-0F5B-4D7D-89D9-30EA2E03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E4F3A2-9D26-400A-9DEA-5467F0F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80E3-33CB-4C8C-85C8-E9BABB15FB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7910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9A4EDE8-FC50-40C3-B56D-113D7900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C5F4-7479-47AE-B08C-2DE209AD78DC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B8EFAA9-FFAE-4B81-A671-EFA7473F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8C460F66-55F7-45E5-8769-FC88053C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8518-23AD-4F6D-A591-4B9A9DCF9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7186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711DFBC-4FAB-4F43-8CF9-B095C46E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F48A-F1EC-4658-9F1C-10603BBF5739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51801A7-5AFE-49AF-940C-34FA673F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9CFC49E-48A7-4FA1-96A0-9822F5E2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5CFF-3EA8-48BF-9E0E-E2BB4E6B3A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3387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BB4C8348-32CA-4F9B-912C-B54FF827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DD08-A9FC-4685-9FFF-E4A98B70665C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12DF62C-0D1C-4895-B1F0-BA6C5D26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1D19F7A1-8356-4997-B651-7B913780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951B-B71D-40FB-92D0-650D73CFB4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785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A4DF9F2-009B-47BF-A678-87FBC05D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803BB-F962-4F3F-A661-CA9B827F5045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20BB428-0B4D-45E0-AEA7-C4EE3564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632F868-7132-414A-99C2-6346BDF0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6AC6-16BB-471E-85A5-F437E2D99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054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BD596C0-E064-4BE4-80EE-97BAC73A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EB2F-27A9-49CC-8B39-06605B848BD1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390350D-CB7F-42FB-92D3-02B16A76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4FF0714-DF60-4329-B34D-89F47C23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C329-5F0F-4A50-AD92-9598DE8A7B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2280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9509B86-E96D-489F-9735-40C5A17D18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36EAFB2F-72C5-459C-8195-EA537B3684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6A79DE-7F7D-436C-A244-02A001D23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5EBA0-600C-4185-83F5-FF1670707A53}" type="datetimeFigureOut">
              <a:rPr lang="nl-NL"/>
              <a:pPr>
                <a:defRPr/>
              </a:pPr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ECB07-4C53-4240-B672-521C62667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E6ABE0-B38B-4EE1-8C83-98AD3B335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FBF4FD-D245-46EA-8A7C-9144DF9728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nl.clipartlogo.com/premium/detail/cartoon-vector-illustration-of_116350945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nl.clipartlogo.com/premium/detail/cartoon-vector-illustration-of_116350945.html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nl.clipartlogo.com/premium/detail/cartoon-vector-illustration-of_116350945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nl.clipartlogo.com/premium/detail/cartoon-vector-illustration-of_116350945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gif"/><Relationship Id="rId2" Type="http://schemas.openxmlformats.org/officeDocument/2006/relationships/hyperlink" Target="http://nl.clipartlogo.com/premium/detail/cartoon-vector-illustration-of_11635094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76D6EDF-022C-4B6C-A616-18BDC1C51624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236154432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10826282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43047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CO</a:t>
            </a:r>
            <a:r>
              <a:rPr lang="nl-NL" sz="2000" baseline="-25000" dirty="0">
                <a:solidFill>
                  <a:srgbClr val="FF0000"/>
                </a:solidFill>
              </a:rPr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7300487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H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4304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CO</a:t>
            </a:r>
            <a:r>
              <a:rPr lang="nl-NL" sz="2000" baseline="-25000" dirty="0"/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H</a:t>
            </a:r>
            <a:r>
              <a:rPr lang="nl-NL" sz="2000" baseline="-25000" dirty="0">
                <a:solidFill>
                  <a:srgbClr val="FF0000"/>
                </a:solidFill>
              </a:rPr>
              <a:t>2</a:t>
            </a:r>
            <a:r>
              <a:rPr lang="nl-NL" sz="2000" dirty="0">
                <a:solidFill>
                  <a:srgbClr val="FF0000"/>
                </a:solidFill>
              </a:rPr>
              <a:t>O </a:t>
            </a:r>
            <a:r>
              <a:rPr lang="nl-NL" dirty="0"/>
              <a:t>, water.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72903558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S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43047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CO</a:t>
            </a:r>
            <a:r>
              <a:rPr lang="nl-NL" sz="2000" baseline="-25000" dirty="0"/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O </a:t>
            </a:r>
            <a:r>
              <a:rPr lang="nl-NL" dirty="0"/>
              <a:t>, water.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SO</a:t>
            </a:r>
            <a:r>
              <a:rPr lang="nl-NL" sz="2000" baseline="-25000" dirty="0">
                <a:solidFill>
                  <a:srgbClr val="FF0000"/>
                </a:solidFill>
              </a:rPr>
              <a:t>2 </a:t>
            </a:r>
            <a:r>
              <a:rPr lang="nl-NL" dirty="0"/>
              <a:t>, zwaveldioxide.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316658101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S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Al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43047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CO</a:t>
            </a:r>
            <a:r>
              <a:rPr lang="nl-NL" sz="2000" baseline="-25000" dirty="0"/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O </a:t>
            </a:r>
            <a:r>
              <a:rPr lang="nl-NL" dirty="0"/>
              <a:t>, water.</a:t>
            </a:r>
          </a:p>
          <a:p>
            <a:endParaRPr lang="nl-NL" dirty="0"/>
          </a:p>
          <a:p>
            <a:r>
              <a:rPr lang="nl-NL" sz="2000" dirty="0"/>
              <a:t>SO</a:t>
            </a:r>
            <a:r>
              <a:rPr lang="nl-NL" sz="2000" baseline="-25000" dirty="0"/>
              <a:t>2 </a:t>
            </a:r>
            <a:r>
              <a:rPr lang="nl-NL" dirty="0"/>
              <a:t>, zwaveldioxide.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Aluminiumoxide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2176559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S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Al</a:t>
            </a:r>
            <a:r>
              <a:rPr lang="nl-NL" dirty="0"/>
              <a:t>-atomen bevat.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84725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CO</a:t>
            </a:r>
            <a:r>
              <a:rPr lang="nl-NL" sz="2000" baseline="-25000" dirty="0"/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O </a:t>
            </a:r>
            <a:r>
              <a:rPr lang="nl-NL" dirty="0"/>
              <a:t>, water.</a:t>
            </a:r>
          </a:p>
          <a:p>
            <a:endParaRPr lang="nl-NL" dirty="0"/>
          </a:p>
          <a:p>
            <a:r>
              <a:rPr lang="nl-NL" sz="2000" dirty="0"/>
              <a:t>SO</a:t>
            </a:r>
            <a:r>
              <a:rPr lang="nl-NL" sz="2000" baseline="-25000" dirty="0"/>
              <a:t>2 </a:t>
            </a:r>
            <a:r>
              <a:rPr lang="nl-NL" dirty="0"/>
              <a:t>, zwaveldioxide.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Aluminiumoxide</a:t>
            </a:r>
            <a:r>
              <a:rPr lang="nl-NL" sz="2000" dirty="0"/>
              <a:t>,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dirty="0"/>
              <a:t>(Al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362033637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49974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een stof die: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S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/>
              <a:t>Al</a:t>
            </a:r>
            <a:r>
              <a:rPr lang="nl-NL" dirty="0"/>
              <a:t>-atomen bevat.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Na</a:t>
            </a:r>
            <a:r>
              <a:rPr lang="nl-NL" dirty="0"/>
              <a:t>-atomen bevat.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CD169CE-D096-49FA-82EF-EEF9CA34A678}"/>
              </a:ext>
            </a:extLst>
          </p:cNvPr>
          <p:cNvSpPr txBox="1"/>
          <p:nvPr/>
        </p:nvSpPr>
        <p:spPr>
          <a:xfrm>
            <a:off x="5292080" y="1268760"/>
            <a:ext cx="284725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ontstaat: </a:t>
            </a:r>
            <a:r>
              <a:rPr lang="nl-NL" sz="2000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CO</a:t>
            </a:r>
            <a:r>
              <a:rPr lang="nl-NL" sz="2000" baseline="-25000" dirty="0"/>
              <a:t>2 </a:t>
            </a:r>
            <a:r>
              <a:rPr lang="nl-NL" dirty="0"/>
              <a:t>, koolstofdioxide.</a:t>
            </a:r>
          </a:p>
          <a:p>
            <a:endParaRPr lang="nl-NL" dirty="0"/>
          </a:p>
          <a:p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O </a:t>
            </a:r>
            <a:r>
              <a:rPr lang="nl-NL" dirty="0"/>
              <a:t>, water.</a:t>
            </a:r>
          </a:p>
          <a:p>
            <a:endParaRPr lang="nl-NL" dirty="0"/>
          </a:p>
          <a:p>
            <a:r>
              <a:rPr lang="nl-NL" sz="2000" dirty="0"/>
              <a:t>SO</a:t>
            </a:r>
            <a:r>
              <a:rPr lang="nl-NL" sz="2000" baseline="-25000" dirty="0"/>
              <a:t>2 </a:t>
            </a:r>
            <a:r>
              <a:rPr lang="nl-NL" dirty="0"/>
              <a:t>, zwaveldioxide.</a:t>
            </a:r>
          </a:p>
          <a:p>
            <a:endParaRPr lang="nl-NL" dirty="0"/>
          </a:p>
          <a:p>
            <a:r>
              <a:rPr lang="nl-NL" sz="2000" dirty="0"/>
              <a:t>Aluminiumoxide, </a:t>
            </a:r>
            <a:r>
              <a:rPr lang="nl-NL" dirty="0"/>
              <a:t>(Al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sz="2000" dirty="0">
                <a:solidFill>
                  <a:srgbClr val="FF0000"/>
                </a:solidFill>
              </a:rPr>
              <a:t>Natriumoxide</a:t>
            </a:r>
            <a:r>
              <a:rPr lang="nl-NL" sz="2000" dirty="0"/>
              <a:t>,</a:t>
            </a:r>
            <a:r>
              <a:rPr lang="nl-NL" dirty="0"/>
              <a:t> (Na</a:t>
            </a:r>
            <a:r>
              <a:rPr lang="nl-NL" baseline="-25000" dirty="0"/>
              <a:t>2</a:t>
            </a:r>
            <a:r>
              <a:rPr lang="nl-NL" dirty="0"/>
              <a:t>O)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15440085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244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zwavel, </a:t>
            </a:r>
            <a:r>
              <a:rPr lang="nl-NL" sz="2000" dirty="0"/>
              <a:t>S</a:t>
            </a:r>
            <a:r>
              <a:rPr lang="nl-NL" sz="1400" dirty="0"/>
              <a:t>(s)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13068129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244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zwavel, </a:t>
            </a:r>
            <a:r>
              <a:rPr lang="nl-NL" sz="2000" dirty="0"/>
              <a:t>S</a:t>
            </a:r>
            <a:r>
              <a:rPr lang="nl-NL" sz="1400" dirty="0"/>
              <a:t>(s)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2963EBEB-98B0-4D34-A3FC-67B42DE4D31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3"/>
            <a:ext cx="8382000" cy="476009"/>
            <a:chOff x="584200" y="2520950"/>
            <a:chExt cx="8382000" cy="476101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CA390E88-D764-4136-94DF-0C294F2F9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S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4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SO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6D894E47-2B79-4635-8586-BD7B1C42D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2107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3EE65A38-70F2-40F4-B0DF-E64137256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957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525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waterstof, </a:t>
            </a:r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93782287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B9E02CA-77A7-495C-89A9-BCEE8C636707}"/>
              </a:ext>
            </a:extLst>
          </p:cNvPr>
          <p:cNvGrpSpPr/>
          <p:nvPr/>
        </p:nvGrpSpPr>
        <p:grpSpPr>
          <a:xfrm>
            <a:off x="2511900" y="1196752"/>
            <a:ext cx="4120200" cy="4340712"/>
            <a:chOff x="2514600" y="1258644"/>
            <a:chExt cx="4120200" cy="4340712"/>
          </a:xfrm>
        </p:grpSpPr>
        <p:pic>
          <p:nvPicPr>
            <p:cNvPr id="12" name="Afbeelding 4">
              <a:extLst>
                <a:ext uri="{FF2B5EF4-FFF2-40B4-BE49-F238E27FC236}">
                  <a16:creationId xmlns:a16="http://schemas.microsoft.com/office/drawing/2014/main" id="{CF55B084-7575-4C70-AAC6-6BE7B54DE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20000" y="1258644"/>
              <a:ext cx="41148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4CB1C75-FF87-4551-83B1-446BD2DB408F}"/>
                </a:ext>
              </a:extLst>
            </p:cNvPr>
            <p:cNvSpPr/>
            <p:nvPr/>
          </p:nvSpPr>
          <p:spPr>
            <a:xfrm rot="5400000">
              <a:off x="4105267" y="4143576"/>
              <a:ext cx="914400" cy="199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4" name="Afbeelding 2">
              <a:extLst>
                <a:ext uri="{FF2B5EF4-FFF2-40B4-BE49-F238E27FC236}">
                  <a16:creationId xmlns:a16="http://schemas.microsoft.com/office/drawing/2014/main" id="{68F5E32F-8C1C-47C3-A543-4BE74A68A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15"/>
            <a:stretch/>
          </p:blipFill>
          <p:spPr bwMode="auto">
            <a:xfrm>
              <a:off x="2514600" y="4633381"/>
              <a:ext cx="4114800" cy="74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276D6EDF-022C-4B6C-A616-18BDC1C51624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C8813701-4AE7-4ED6-B7C7-519E83F3AADB}"/>
              </a:ext>
            </a:extLst>
          </p:cNvPr>
          <p:cNvSpPr/>
          <p:nvPr/>
        </p:nvSpPr>
        <p:spPr>
          <a:xfrm>
            <a:off x="3680379" y="2775852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F9D512D-B9CF-4563-97E3-E9497ABE86DF}"/>
              </a:ext>
            </a:extLst>
          </p:cNvPr>
          <p:cNvSpPr/>
          <p:nvPr/>
        </p:nvSpPr>
        <p:spPr>
          <a:xfrm>
            <a:off x="3272347" y="2775852"/>
            <a:ext cx="4572000" cy="24416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+mn-lt"/>
              </a:rPr>
              <a:t>                  nodig: </a:t>
            </a:r>
          </a:p>
          <a:p>
            <a:endParaRPr lang="nl-NL" sz="400" dirty="0">
              <a:latin typeface="+mn-lt"/>
            </a:endParaRPr>
          </a:p>
          <a:p>
            <a:r>
              <a:rPr lang="nl-NL" dirty="0">
                <a:latin typeface="+mn-lt"/>
              </a:rPr>
              <a:t>               </a:t>
            </a:r>
          </a:p>
          <a:p>
            <a:endParaRPr lang="nl-NL" sz="2800" dirty="0">
              <a:latin typeface="+mn-lt"/>
            </a:endParaRPr>
          </a:p>
          <a:p>
            <a:endParaRPr lang="nl-NL" dirty="0">
              <a:latin typeface="+mn-lt"/>
            </a:endParaRPr>
          </a:p>
          <a:p>
            <a:pPr>
              <a:lnSpc>
                <a:spcPts val="2000"/>
              </a:lnSpc>
            </a:pPr>
            <a:endParaRPr lang="nl-NL" sz="2800" dirty="0">
              <a:latin typeface="+mn-lt"/>
            </a:endParaRPr>
          </a:p>
          <a:p>
            <a:pPr>
              <a:lnSpc>
                <a:spcPts val="1800"/>
              </a:lnSpc>
            </a:pPr>
            <a:r>
              <a:rPr lang="nl-NL" dirty="0">
                <a:latin typeface="+mn-lt"/>
              </a:rPr>
              <a:t>              brandstof</a:t>
            </a:r>
          </a:p>
          <a:p>
            <a:pPr>
              <a:lnSpc>
                <a:spcPts val="1800"/>
              </a:lnSpc>
            </a:pPr>
            <a:r>
              <a:rPr lang="nl-NL" dirty="0">
                <a:latin typeface="+mn-lt"/>
              </a:rPr>
              <a:t>               zuurstof</a:t>
            </a:r>
          </a:p>
          <a:p>
            <a:pPr>
              <a:lnSpc>
                <a:spcPts val="1800"/>
              </a:lnSpc>
            </a:pPr>
            <a:r>
              <a:rPr lang="nl-NL" dirty="0">
                <a:latin typeface="+mn-lt"/>
              </a:rPr>
              <a:t>ontbrandingstemperatuur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8FEC491-3AC9-4174-9916-6CC580C0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36073"/>
            <a:ext cx="576064" cy="133090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B1AF112-9A7C-49B7-A0F4-580A3876A980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</p:spTree>
    <p:extLst>
      <p:ext uri="{BB962C8B-B14F-4D97-AF65-F5344CB8AC3E}">
        <p14:creationId xmlns:p14="http://schemas.microsoft.com/office/powerpoint/2010/main" val="3076283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525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waterstof, </a:t>
            </a:r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2963EBEB-98B0-4D34-A3FC-67B42DE4D31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3"/>
            <a:ext cx="8382000" cy="476009"/>
            <a:chOff x="584200" y="2520950"/>
            <a:chExt cx="8382000" cy="476101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CA390E88-D764-4136-94DF-0C294F2F9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nl-NL" sz="2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6D894E47-2B79-4635-8586-BD7B1C42D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2553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3EE65A38-70F2-40F4-B0DF-E64137256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58208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525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waterstof, </a:t>
            </a:r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2963EBEB-98B0-4D34-A3FC-67B42DE4D31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3"/>
            <a:ext cx="8382000" cy="476009"/>
            <a:chOff x="584200" y="2520950"/>
            <a:chExt cx="8382000" cy="476101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CA390E88-D764-4136-94DF-0C294F2F9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b="1" dirty="0">
                  <a:latin typeface="Arial" panose="020B0604020202020204" pitchFamily="34" charset="0"/>
                </a:rPr>
                <a:t>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nl-NL" sz="2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6D894E47-2B79-4635-8586-BD7B1C42D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2553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3EE65A38-70F2-40F4-B0DF-E64137256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9214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68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ethaan,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  <a:endParaRPr lang="nl-NL" sz="14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94568430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589509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ethaan,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  <a:endParaRPr lang="nl-NL" sz="1400" baseline="-25000" dirty="0"/>
          </a:p>
          <a:p>
            <a:endParaRPr lang="nl-NL" sz="1400" baseline="-25000" dirty="0"/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552" y="2768013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99095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4752528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Verbranding van ethaan,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  <a:endParaRPr lang="nl-NL" sz="1400" baseline="-25000" dirty="0"/>
          </a:p>
          <a:p>
            <a:endParaRPr lang="nl-NL" sz="1400" baseline="-25000" dirty="0"/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3½</a:t>
              </a:r>
              <a:r>
                <a:rPr lang="en-US" altLang="nl-NL" sz="4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552" y="2768013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31993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711337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ethaan,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(g)</a:t>
            </a:r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latin typeface="Arial" panose="020B0604020202020204" pitchFamily="34" charset="0"/>
                </a:rPr>
                <a:t>3½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3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552" y="2768013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B883A69F-AF69-4CDE-8E98-BAE82D06705B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710903"/>
            <a:ext cx="8382000" cy="478612"/>
            <a:chOff x="584200" y="2520950"/>
            <a:chExt cx="8382000" cy="477069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5C352300-B706-4A90-A852-0E55A65C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r>
                <a:rPr lang="en-US" altLang="nl-NL" sz="400" dirty="0">
                  <a:latin typeface="Arial" panose="020B0604020202020204" pitchFamily="34" charset="0"/>
                </a:rPr>
                <a:t>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7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6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8782CBDF-6AD2-4AE5-A5FD-74ADE83C6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551" y="2806080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627F1840-62CA-4E60-BEFB-2DB81C267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6868"/>
              <a:ext cx="504825" cy="46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5CBF070C-4145-4337-8C25-D0C89E4A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6868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89047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76583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ethanol,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384404598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8491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ethanol,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7"/>
            <a:ext cx="8382000" cy="479614"/>
            <a:chOff x="584200" y="2520950"/>
            <a:chExt cx="8382000" cy="479706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4561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609" y="2539505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1840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8491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ethanol,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7"/>
            <a:ext cx="8382000" cy="479614"/>
            <a:chOff x="584200" y="2520950"/>
            <a:chExt cx="8382000" cy="479706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4561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609" y="2539505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06254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38491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ethanol,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5" name="Groep 171">
            <a:extLst>
              <a:ext uri="{FF2B5EF4-FFF2-40B4-BE49-F238E27FC236}">
                <a16:creationId xmlns:a16="http://schemas.microsoft.com/office/drawing/2014/main" id="{CCEF3854-35BB-4FF4-9D96-49D1E215207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7"/>
            <a:ext cx="8382000" cy="479614"/>
            <a:chOff x="584200" y="2520950"/>
            <a:chExt cx="8382000" cy="479706"/>
          </a:xfrm>
        </p:grpSpPr>
        <p:sp>
          <p:nvSpPr>
            <p:cNvPr id="6" name="Text Box 55">
              <a:extLst>
                <a:ext uri="{FF2B5EF4-FFF2-40B4-BE49-F238E27FC236}">
                  <a16:creationId xmlns:a16="http://schemas.microsoft.com/office/drawing/2014/main" id="{58DB598A-B26F-4F04-9DEC-7223A923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7" name="Line 56">
              <a:extLst>
                <a:ext uri="{FF2B5EF4-FFF2-40B4-BE49-F238E27FC236}">
                  <a16:creationId xmlns:a16="http://schemas.microsoft.com/office/drawing/2014/main" id="{2F365F68-399E-4D26-B7F0-1F9908B80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4561" y="2766475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26E20399-5696-4F9B-96B4-026C1443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609" y="2539505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455691F7-2130-40A8-8BB3-6D019636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2320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6847B46E-9126-4614-8DC7-43F6CA61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00" y="119591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03634D47-4BA4-470F-881B-6647BF2EFD90}"/>
              </a:ext>
            </a:extLst>
          </p:cNvPr>
          <p:cNvSpPr/>
          <p:nvPr/>
        </p:nvSpPr>
        <p:spPr>
          <a:xfrm>
            <a:off x="3635896" y="2852936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FE6E66-E419-421A-997B-061A13081355}"/>
              </a:ext>
            </a:extLst>
          </p:cNvPr>
          <p:cNvSpPr txBox="1"/>
          <p:nvPr/>
        </p:nvSpPr>
        <p:spPr>
          <a:xfrm rot="17820741">
            <a:off x="2320734" y="2904092"/>
            <a:ext cx="228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Afsluiten van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A7EB0E-B18E-4980-8828-9CFA43CC4106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C24132-32DC-4673-A48A-D4E61C71163F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</p:spTree>
    <p:extLst>
      <p:ext uri="{BB962C8B-B14F-4D97-AF65-F5344CB8AC3E}">
        <p14:creationId xmlns:p14="http://schemas.microsoft.com/office/powerpoint/2010/main" val="290599195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4467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</a:t>
            </a:r>
            <a:r>
              <a:rPr lang="nl-NL" dirty="0" err="1"/>
              <a:t>ethaandithiol</a:t>
            </a:r>
            <a:r>
              <a:rPr lang="nl-NL" dirty="0"/>
              <a:t>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S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206013943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4467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</a:t>
            </a:r>
            <a:r>
              <a:rPr lang="nl-NL" dirty="0" err="1"/>
              <a:t>ethaandithiol</a:t>
            </a:r>
            <a:r>
              <a:rPr lang="nl-NL" dirty="0"/>
              <a:t>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S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D392ABC8-EE06-4A94-83A9-262ED609BE4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4FD37854-1BED-4F8A-A21C-7644402E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5½</a:t>
              </a:r>
              <a:r>
                <a:rPr lang="en-US" altLang="nl-NL" sz="4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SO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2EF66AC9-8A64-4260-8ADC-02E8ABF74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2126" y="2777398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AF15FD2-7203-4B04-B94D-5457D154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39402CE4-29E8-477F-ADAA-A40D2DAED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57">
            <a:extLst>
              <a:ext uri="{FF2B5EF4-FFF2-40B4-BE49-F238E27FC236}">
                <a16:creationId xmlns:a16="http://schemas.microsoft.com/office/drawing/2014/main" id="{60B6EDA7-02D6-4761-BF99-976F7EFB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89" y="2030112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0158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4467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</a:t>
            </a:r>
            <a:r>
              <a:rPr lang="nl-NL" dirty="0" err="1"/>
              <a:t>ethaandithiol</a:t>
            </a:r>
            <a:r>
              <a:rPr lang="nl-NL" dirty="0"/>
              <a:t>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S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D392ABC8-EE06-4A94-83A9-262ED609BE4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4FD37854-1BED-4F8A-A21C-7644402E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5½</a:t>
              </a:r>
              <a:r>
                <a:rPr lang="en-US" altLang="nl-NL" sz="4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</a:t>
              </a: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SO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2EF66AC9-8A64-4260-8ADC-02E8ABF74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2126" y="2777398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AF15FD2-7203-4B04-B94D-5457D154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39402CE4-29E8-477F-ADAA-A40D2DAED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57">
            <a:extLst>
              <a:ext uri="{FF2B5EF4-FFF2-40B4-BE49-F238E27FC236}">
                <a16:creationId xmlns:a16="http://schemas.microsoft.com/office/drawing/2014/main" id="{60B6EDA7-02D6-4761-BF99-976F7EFB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89" y="2030112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970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44679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</a:t>
            </a:r>
            <a:r>
              <a:rPr lang="nl-NL" dirty="0" err="1"/>
              <a:t>ethaandithiol</a:t>
            </a:r>
            <a:r>
              <a:rPr lang="nl-NL" dirty="0"/>
              <a:t>,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S</a:t>
            </a:r>
            <a:r>
              <a:rPr lang="nl-NL" sz="2000" baseline="-25000" dirty="0"/>
              <a:t>2</a:t>
            </a:r>
            <a:r>
              <a:rPr lang="nl-NL" sz="1400" baseline="-25000" dirty="0"/>
              <a:t> </a:t>
            </a:r>
            <a:r>
              <a:rPr lang="nl-NL" sz="1400" dirty="0"/>
              <a:t>(l)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D392ABC8-EE06-4A94-83A9-262ED609BE4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477546"/>
            <a:chOff x="584200" y="2520950"/>
            <a:chExt cx="8382000" cy="477638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4FD37854-1BED-4F8A-A21C-7644402E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</a:t>
              </a:r>
              <a:r>
                <a:rPr lang="en-US" altLang="nl-NL" sz="2400" dirty="0">
                  <a:latin typeface="Arial" panose="020B0604020202020204" pitchFamily="34" charset="0"/>
                </a:rPr>
                <a:t>5½</a:t>
              </a:r>
              <a:r>
                <a:rPr lang="en-US" altLang="nl-NL" sz="400" dirty="0">
                  <a:latin typeface="Arial" panose="020B0604020202020204" pitchFamily="34" charset="0"/>
                </a:rPr>
                <a:t>    </a:t>
              </a:r>
              <a:r>
                <a:rPr lang="en-US" altLang="nl-NL" sz="200" dirty="0">
                  <a:latin typeface="Arial" panose="020B0604020202020204" pitchFamily="34" charset="0"/>
                </a:rPr>
                <a:t>     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3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SO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2EF66AC9-8A64-4260-8ADC-02E8ABF74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2126" y="2777398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AF15FD2-7203-4B04-B94D-5457D154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7437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39402CE4-29E8-477F-ADAA-A40D2DAED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5900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ep 171">
            <a:extLst>
              <a:ext uri="{FF2B5EF4-FFF2-40B4-BE49-F238E27FC236}">
                <a16:creationId xmlns:a16="http://schemas.microsoft.com/office/drawing/2014/main" id="{204EC586-0A5D-4D51-800D-0C9AD628653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97409"/>
            <a:ext cx="8382000" cy="478612"/>
            <a:chOff x="584200" y="2520950"/>
            <a:chExt cx="8382000" cy="477069"/>
          </a:xfrm>
        </p:grpSpPr>
        <p:sp>
          <p:nvSpPr>
            <p:cNvPr id="19" name="Text Box 58">
              <a:extLst>
                <a:ext uri="{FF2B5EF4-FFF2-40B4-BE49-F238E27FC236}">
                  <a16:creationId xmlns:a16="http://schemas.microsoft.com/office/drawing/2014/main" id="{A22724D4-F034-4EB5-91AD-BCEA51239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483" y="2536868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55">
              <a:extLst>
                <a:ext uri="{FF2B5EF4-FFF2-40B4-BE49-F238E27FC236}">
                  <a16:creationId xmlns:a16="http://schemas.microsoft.com/office/drawing/2014/main" id="{70C78B09-0B7C-497B-BA37-431E423B1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46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</a:t>
              </a:r>
              <a:r>
                <a:rPr lang="en-US" altLang="nl-NL" sz="2000" dirty="0"/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C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11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6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latin typeface="Arial" panose="020B0604020202020204" pitchFamily="34" charset="0"/>
                </a:rPr>
                <a:t> SO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7" name="Line 56">
              <a:extLst>
                <a:ext uri="{FF2B5EF4-FFF2-40B4-BE49-F238E27FC236}">
                  <a16:creationId xmlns:a16="http://schemas.microsoft.com/office/drawing/2014/main" id="{B081BFB8-4735-4FBA-AEF3-19EE45181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2126" y="2775901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 Box 57">
              <a:extLst>
                <a:ext uri="{FF2B5EF4-FFF2-40B4-BE49-F238E27FC236}">
                  <a16:creationId xmlns:a16="http://schemas.microsoft.com/office/drawing/2014/main" id="{B05989A0-686C-47BD-A03D-609BFE27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55" y="2536868"/>
              <a:ext cx="504825" cy="46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57">
            <a:extLst>
              <a:ext uri="{FF2B5EF4-FFF2-40B4-BE49-F238E27FC236}">
                <a16:creationId xmlns:a16="http://schemas.microsoft.com/office/drawing/2014/main" id="{60B6EDA7-02D6-4761-BF99-976F7EFB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89" y="2030112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FDF76C54-BAF1-4D9D-A2D6-74EAA475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89" y="2728453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06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11161240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Verbranding van aluminiumacetaat, </a:t>
            </a: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9</a:t>
            </a:r>
            <a:r>
              <a:rPr lang="nl-NL" sz="2000" dirty="0"/>
              <a:t>AlO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(s)       </a:t>
            </a:r>
            <a:r>
              <a:rPr lang="nl-NL" dirty="0"/>
              <a:t>Er ontstaat o.a. Al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</p:spTree>
    <p:extLst>
      <p:ext uri="{BB962C8B-B14F-4D97-AF65-F5344CB8AC3E}">
        <p14:creationId xmlns:p14="http://schemas.microsoft.com/office/powerpoint/2010/main" val="152191567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5205336" cy="1159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aluminiumacetaat, </a:t>
            </a: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9</a:t>
            </a:r>
            <a:r>
              <a:rPr lang="nl-NL" sz="2000" dirty="0"/>
              <a:t>AlO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(s)</a:t>
            </a:r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D392ABC8-EE06-4A94-83A9-262ED609BE4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923330"/>
            <a:chOff x="584200" y="2520950"/>
            <a:chExt cx="8382000" cy="923508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4FD37854-1BED-4F8A-A21C-7644402E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AlO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     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9</a:t>
              </a:r>
              <a:r>
                <a:rPr lang="en-US" altLang="nl-NL" sz="2400" dirty="0">
                  <a:latin typeface="Arial" panose="020B0604020202020204" pitchFamily="34" charset="0"/>
                </a:rPr>
                <a:t>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Al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2EF66AC9-8A64-4260-8ADC-02E8ABF74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8411" y="2777398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AF15FD2-7203-4B04-B94D-5457D154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364" y="2534074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39402CE4-29E8-477F-ADAA-A40D2DAED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188" y="2546823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 Box 57">
            <a:extLst>
              <a:ext uri="{FF2B5EF4-FFF2-40B4-BE49-F238E27FC236}">
                <a16:creationId xmlns:a16="http://schemas.microsoft.com/office/drawing/2014/main" id="{60B6EDA7-02D6-4761-BF99-976F7EFB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954" y="2049691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62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9D0D5D-E6C5-4EE2-8A06-5399C2BE18D4}"/>
              </a:ext>
            </a:extLst>
          </p:cNvPr>
          <p:cNvSpPr txBox="1"/>
          <p:nvPr/>
        </p:nvSpPr>
        <p:spPr>
          <a:xfrm>
            <a:off x="899592" y="1268760"/>
            <a:ext cx="5190908" cy="1159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Verbranding van aluminiumacetaat, </a:t>
            </a: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9</a:t>
            </a:r>
            <a:r>
              <a:rPr lang="nl-NL" sz="2000" dirty="0"/>
              <a:t>AlO</a:t>
            </a:r>
            <a:r>
              <a:rPr lang="nl-NL" sz="2000" baseline="-25000" dirty="0"/>
              <a:t>6</a:t>
            </a:r>
            <a:r>
              <a:rPr lang="nl-NL" sz="1400" baseline="-25000" dirty="0"/>
              <a:t> </a:t>
            </a:r>
            <a:r>
              <a:rPr lang="nl-NL" sz="1400" dirty="0"/>
              <a:t>(s)</a:t>
            </a:r>
          </a:p>
          <a:p>
            <a:endParaRPr lang="nl-NL" sz="2000" baseline="-25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grpSp>
        <p:nvGrpSpPr>
          <p:cNvPr id="10" name="Groep 171">
            <a:extLst>
              <a:ext uri="{FF2B5EF4-FFF2-40B4-BE49-F238E27FC236}">
                <a16:creationId xmlns:a16="http://schemas.microsoft.com/office/drawing/2014/main" id="{D392ABC8-EE06-4A94-83A9-262ED609BE45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029855"/>
            <a:ext cx="8382000" cy="923330"/>
            <a:chOff x="584200" y="2520950"/>
            <a:chExt cx="8382000" cy="923508"/>
          </a:xfrm>
        </p:grpSpPr>
        <p:sp>
          <p:nvSpPr>
            <p:cNvPr id="11" name="Text Box 55">
              <a:extLst>
                <a:ext uri="{FF2B5EF4-FFF2-40B4-BE49-F238E27FC236}">
                  <a16:creationId xmlns:a16="http://schemas.microsoft.com/office/drawing/2014/main" id="{4FD37854-1BED-4F8A-A21C-7644402E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" y="2520950"/>
              <a:ext cx="8382000" cy="92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</a:t>
              </a:r>
              <a:r>
                <a:rPr lang="en-US" altLang="nl-NL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nl-NL" sz="2400" dirty="0">
                  <a:latin typeface="Arial" panose="020B0604020202020204" pitchFamily="34" charset="0"/>
                </a:rPr>
                <a:t>2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AlO</a:t>
              </a:r>
              <a:r>
                <a:rPr lang="nl-NL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        </a:t>
              </a:r>
              <a:r>
                <a:rPr lang="en-US" altLang="nl-NL" sz="20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2400" dirty="0">
                  <a:latin typeface="Arial" panose="020B0604020202020204" pitchFamily="34" charset="0"/>
                </a:rPr>
                <a:t>12 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     </a:t>
              </a:r>
              <a:r>
                <a:rPr lang="en-US" altLang="nl-NL" sz="2400" dirty="0">
                  <a:latin typeface="Arial" panose="020B0604020202020204" pitchFamily="34" charset="0"/>
                </a:rPr>
                <a:t>12</a:t>
              </a:r>
              <a:r>
                <a:rPr lang="en-US" altLang="nl-NL" sz="2000" dirty="0">
                  <a:latin typeface="Arial" panose="020B0604020202020204" pitchFamily="34" charset="0"/>
                </a:rPr>
                <a:t>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</a:t>
              </a:r>
              <a:r>
                <a:rPr lang="en-US" altLang="nl-NL" sz="2400" dirty="0">
                  <a:latin typeface="Arial" panose="020B0604020202020204" pitchFamily="34" charset="0"/>
                </a:rPr>
                <a:t>9 </a:t>
              </a:r>
              <a:r>
                <a:rPr lang="en-US" altLang="nl-NL" sz="2000" dirty="0">
                  <a:latin typeface="Arial" panose="020B0604020202020204" pitchFamily="34" charset="0"/>
                </a:rPr>
                <a:t>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       Al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3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      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12" name="Line 56">
              <a:extLst>
                <a:ext uri="{FF2B5EF4-FFF2-40B4-BE49-F238E27FC236}">
                  <a16:creationId xmlns:a16="http://schemas.microsoft.com/office/drawing/2014/main" id="{2EF66AC9-8A64-4260-8ADC-02E8ABF74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8411" y="2777398"/>
              <a:ext cx="718269" cy="379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5AF15FD2-7203-4B04-B94D-5457D154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364" y="2534074"/>
              <a:ext cx="504825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39402CE4-29E8-477F-ADAA-A40D2DAED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188" y="2546823"/>
              <a:ext cx="503238" cy="46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57">
            <a:extLst>
              <a:ext uri="{FF2B5EF4-FFF2-40B4-BE49-F238E27FC236}">
                <a16:creationId xmlns:a16="http://schemas.microsoft.com/office/drawing/2014/main" id="{58A0CD78-33E4-4FF8-A530-C35296DB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954" y="2049691"/>
            <a:ext cx="504825" cy="4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latin typeface="Arial" panose="020B0604020202020204" pitchFamily="34" charset="0"/>
              </a:rPr>
              <a:t>+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966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7C1F88-69A5-4A39-B9B8-D7EF38E38DC1}"/>
              </a:ext>
            </a:extLst>
          </p:cNvPr>
          <p:cNvSpPr txBox="1"/>
          <p:nvPr/>
        </p:nvSpPr>
        <p:spPr>
          <a:xfrm>
            <a:off x="1864800" y="332656"/>
            <a:ext cx="564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Zeer snelle verbrandingsreactie van aardgas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7C1F88-69A5-4A39-B9B8-D7EF38E38DC1}"/>
              </a:ext>
            </a:extLst>
          </p:cNvPr>
          <p:cNvSpPr txBox="1"/>
          <p:nvPr/>
        </p:nvSpPr>
        <p:spPr>
          <a:xfrm>
            <a:off x="1864800" y="332656"/>
            <a:ext cx="564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Zeer snelle verbrandingsreactie van aardgas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1C97C86-FB54-4CCD-B074-36D475562735}"/>
              </a:ext>
            </a:extLst>
          </p:cNvPr>
          <p:cNvGrpSpPr/>
          <p:nvPr/>
        </p:nvGrpSpPr>
        <p:grpSpPr>
          <a:xfrm>
            <a:off x="539552" y="824078"/>
            <a:ext cx="8382000" cy="463571"/>
            <a:chOff x="539552" y="824078"/>
            <a:chExt cx="8382000" cy="463571"/>
          </a:xfrm>
        </p:grpSpPr>
        <p:sp>
          <p:nvSpPr>
            <p:cNvPr id="5" name="Text Box 55">
              <a:extLst>
                <a:ext uri="{FF2B5EF4-FFF2-40B4-BE49-F238E27FC236}">
                  <a16:creationId xmlns:a16="http://schemas.microsoft.com/office/drawing/2014/main" id="{B1107A92-D8FE-409F-808F-DC1A8085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836712"/>
              <a:ext cx="838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latin typeface="Arial" panose="020B0604020202020204" pitchFamily="34" charset="0"/>
                </a:rPr>
                <a:t>(g)                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2 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latin typeface="Arial" panose="020B0604020202020204" pitchFamily="34" charset="0"/>
                </a:rPr>
                <a:t>(g)                                  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latin typeface="Arial" panose="020B0604020202020204" pitchFamily="34" charset="0"/>
                </a:rPr>
                <a:t>(g)                      </a:t>
              </a:r>
              <a:r>
                <a:rPr lang="en-US" altLang="nl-NL" sz="2000" dirty="0">
                  <a:latin typeface="Arial" panose="020B0604020202020204" pitchFamily="34" charset="0"/>
                </a:rPr>
                <a:t>2 H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O </a:t>
              </a:r>
              <a:r>
                <a:rPr lang="en-US" altLang="nl-NL" sz="1200" dirty="0">
                  <a:latin typeface="Arial" panose="020B0604020202020204" pitchFamily="34" charset="0"/>
                </a:rPr>
                <a:t>(g)</a:t>
              </a:r>
            </a:p>
          </p:txBody>
        </p:sp>
        <p:sp>
          <p:nvSpPr>
            <p:cNvPr id="6" name="Line 56">
              <a:extLst>
                <a:ext uri="{FF2B5EF4-FFF2-40B4-BE49-F238E27FC236}">
                  <a16:creationId xmlns:a16="http://schemas.microsoft.com/office/drawing/2014/main" id="{4DF5AAC9-A1E3-4A8F-8ED3-CFC6F3C47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527" y="1023905"/>
              <a:ext cx="77787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7" name="Text Box 57">
              <a:extLst>
                <a:ext uri="{FF2B5EF4-FFF2-40B4-BE49-F238E27FC236}">
                  <a16:creationId xmlns:a16="http://schemas.microsoft.com/office/drawing/2014/main" id="{E54806D8-4EC2-4C4C-9AD6-999AF0454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1495" y="824078"/>
              <a:ext cx="504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71A34381-EFDB-4607-9777-8A8BBFA6C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027" y="825984"/>
              <a:ext cx="503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09337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7C1F88-69A5-4A39-B9B8-D7EF38E38DC1}"/>
              </a:ext>
            </a:extLst>
          </p:cNvPr>
          <p:cNvSpPr txBox="1"/>
          <p:nvPr/>
        </p:nvSpPr>
        <p:spPr>
          <a:xfrm>
            <a:off x="1864800" y="332656"/>
            <a:ext cx="564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Zeer snelle verbrandingsreactie van aardgas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1C97C86-FB54-4CCD-B074-36D475562735}"/>
              </a:ext>
            </a:extLst>
          </p:cNvPr>
          <p:cNvGrpSpPr/>
          <p:nvPr/>
        </p:nvGrpSpPr>
        <p:grpSpPr>
          <a:xfrm>
            <a:off x="539552" y="801922"/>
            <a:ext cx="8382000" cy="461665"/>
            <a:chOff x="539552" y="801922"/>
            <a:chExt cx="8382000" cy="461665"/>
          </a:xfrm>
        </p:grpSpPr>
        <p:sp>
          <p:nvSpPr>
            <p:cNvPr id="5" name="Text Box 55">
              <a:extLst>
                <a:ext uri="{FF2B5EF4-FFF2-40B4-BE49-F238E27FC236}">
                  <a16:creationId xmlns:a16="http://schemas.microsoft.com/office/drawing/2014/main" id="{B1107A92-D8FE-409F-808F-DC1A8085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836712"/>
              <a:ext cx="838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solidFill>
                    <a:srgbClr val="FF0000"/>
                  </a:solidFill>
                  <a:latin typeface="Arial" panose="020B0604020202020204" pitchFamily="34" charset="0"/>
                </a:rPr>
                <a:t>(g)               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2 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(g)</a:t>
              </a:r>
            </a:p>
          </p:txBody>
        </p:sp>
        <p:sp>
          <p:nvSpPr>
            <p:cNvPr id="8" name="Text Box 58">
              <a:extLst>
                <a:ext uri="{FF2B5EF4-FFF2-40B4-BE49-F238E27FC236}">
                  <a16:creationId xmlns:a16="http://schemas.microsoft.com/office/drawing/2014/main" id="{71A34381-EFDB-4607-9777-8A8BBFA6C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000" y="801922"/>
              <a:ext cx="503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4085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6847B46E-9126-4614-8DC7-43F6CA61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00" y="119591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03634D47-4BA4-470F-881B-6647BF2EFD90}"/>
              </a:ext>
            </a:extLst>
          </p:cNvPr>
          <p:cNvSpPr/>
          <p:nvPr/>
        </p:nvSpPr>
        <p:spPr>
          <a:xfrm>
            <a:off x="3635896" y="2852936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FE6E66-E419-421A-997B-061A13081355}"/>
              </a:ext>
            </a:extLst>
          </p:cNvPr>
          <p:cNvSpPr txBox="1"/>
          <p:nvPr/>
        </p:nvSpPr>
        <p:spPr>
          <a:xfrm rot="17820741">
            <a:off x="2320734" y="2904092"/>
            <a:ext cx="228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Afsluiten van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A7EB0E-B18E-4980-8828-9CFA43CC4106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C24132-32DC-4673-A48A-D4E61C71163F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C02554-EF3A-43D8-AE57-A62ED1F3ED7A}"/>
              </a:ext>
            </a:extLst>
          </p:cNvPr>
          <p:cNvSpPr txBox="1"/>
          <p:nvPr/>
        </p:nvSpPr>
        <p:spPr>
          <a:xfrm>
            <a:off x="395536" y="2132856"/>
            <a:ext cx="1991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Branddeken</a:t>
            </a:r>
          </a:p>
          <a:p>
            <a:endParaRPr lang="nl-NL" sz="2400" dirty="0">
              <a:solidFill>
                <a:srgbClr val="FF0000"/>
              </a:solidFill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Schuimblusser</a:t>
            </a:r>
          </a:p>
        </p:txBody>
      </p:sp>
    </p:spTree>
    <p:extLst>
      <p:ext uri="{BB962C8B-B14F-4D97-AF65-F5344CB8AC3E}">
        <p14:creationId xmlns:p14="http://schemas.microsoft.com/office/powerpoint/2010/main" val="362842554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411965" y="1345167"/>
            <a:ext cx="7609445" cy="5296832"/>
            <a:chOff x="411965" y="1345167"/>
            <a:chExt cx="7609445" cy="5296832"/>
          </a:xfrm>
        </p:grpSpPr>
        <p:grpSp>
          <p:nvGrpSpPr>
            <p:cNvPr id="6" name="Groep 5"/>
            <p:cNvGrpSpPr/>
            <p:nvPr/>
          </p:nvGrpSpPr>
          <p:grpSpPr>
            <a:xfrm rot="21183623">
              <a:off x="1641190" y="1345167"/>
              <a:ext cx="1212850" cy="1333500"/>
              <a:chOff x="517088" y="2652057"/>
              <a:chExt cx="1212850" cy="1333500"/>
            </a:xfrm>
          </p:grpSpPr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1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rot="1783140">
              <a:off x="2823725" y="4191932"/>
              <a:ext cx="990600" cy="381000"/>
              <a:chOff x="4416" y="2016"/>
              <a:chExt cx="960" cy="384"/>
            </a:xfrm>
          </p:grpSpPr>
          <p:sp>
            <p:nvSpPr>
              <p:cNvPr id="93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5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823725" y="3182282"/>
              <a:ext cx="990600" cy="381000"/>
              <a:chOff x="4416" y="2016"/>
              <a:chExt cx="960" cy="384"/>
            </a:xfrm>
          </p:grpSpPr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 rot="1755339">
              <a:off x="869165" y="3676197"/>
              <a:ext cx="1212850" cy="1333500"/>
              <a:chOff x="517088" y="2652057"/>
              <a:chExt cx="1212850" cy="1333500"/>
            </a:xfrm>
          </p:grpSpPr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2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4" name="Oval 30"/>
              <p:cNvSpPr>
                <a:spLocks noChangeArrowheads="1"/>
              </p:cNvSpPr>
              <p:nvPr/>
            </p:nvSpPr>
            <p:spPr bwMode="auto">
              <a:xfrm rot="19844661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 rot="244070">
              <a:off x="2454509" y="4817455"/>
              <a:ext cx="1212850" cy="1333500"/>
              <a:chOff x="517088" y="2652057"/>
              <a:chExt cx="1212850" cy="1333500"/>
            </a:xfrm>
          </p:grpSpPr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 rot="12271276">
              <a:off x="6808560" y="3121403"/>
              <a:ext cx="1212850" cy="1333500"/>
              <a:chOff x="517088" y="2652057"/>
              <a:chExt cx="1212850" cy="1333500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30"/>
              <p:cNvSpPr>
                <a:spLocks noChangeArrowheads="1"/>
              </p:cNvSpPr>
              <p:nvPr/>
            </p:nvSpPr>
            <p:spPr bwMode="auto">
              <a:xfrm rot="9328724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 rot="20472510">
              <a:off x="4715560" y="2280583"/>
              <a:ext cx="1212850" cy="1333500"/>
              <a:chOff x="517088" y="2652057"/>
              <a:chExt cx="1212850" cy="1333500"/>
            </a:xfrm>
          </p:grpSpPr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7" name="Oval 30"/>
              <p:cNvSpPr>
                <a:spLocks noChangeArrowheads="1"/>
              </p:cNvSpPr>
              <p:nvPr/>
            </p:nvSpPr>
            <p:spPr bwMode="auto">
              <a:xfrm rot="969548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11965" y="2781254"/>
              <a:ext cx="990600" cy="381000"/>
              <a:chOff x="4416" y="2016"/>
              <a:chExt cx="960" cy="384"/>
            </a:xfrm>
          </p:grpSpPr>
          <p:sp>
            <p:nvSpPr>
              <p:cNvPr id="4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624482" y="6247060"/>
              <a:ext cx="990600" cy="381000"/>
              <a:chOff x="4416" y="2016"/>
              <a:chExt cx="960" cy="384"/>
            </a:xfrm>
          </p:grpSpPr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965938" y="3947457"/>
              <a:ext cx="990600" cy="381000"/>
              <a:chOff x="4416" y="2016"/>
              <a:chExt cx="960" cy="384"/>
            </a:xfrm>
          </p:grpSpPr>
          <p:sp>
            <p:nvSpPr>
              <p:cNvPr id="4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19552091">
              <a:off x="3578105" y="2297709"/>
              <a:ext cx="990600" cy="381000"/>
              <a:chOff x="4416" y="2016"/>
              <a:chExt cx="960" cy="384"/>
            </a:xfrm>
          </p:grpSpPr>
          <p:sp>
            <p:nvSpPr>
              <p:cNvPr id="37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 rot="21012851">
              <a:off x="1080015" y="5628936"/>
              <a:ext cx="990600" cy="381000"/>
              <a:chOff x="4416" y="2016"/>
              <a:chExt cx="960" cy="384"/>
            </a:xfrm>
          </p:grpSpPr>
          <p:sp>
            <p:nvSpPr>
              <p:cNvPr id="33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5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6069740" y="4952359"/>
              <a:ext cx="990600" cy="381000"/>
              <a:chOff x="4416" y="2016"/>
              <a:chExt cx="960" cy="384"/>
            </a:xfrm>
          </p:grpSpPr>
          <p:sp>
            <p:nvSpPr>
              <p:cNvPr id="2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4730074">
              <a:off x="5433110" y="5956199"/>
              <a:ext cx="990600" cy="381000"/>
              <a:chOff x="4416" y="2016"/>
              <a:chExt cx="960" cy="384"/>
            </a:xfrm>
          </p:grpSpPr>
          <p:sp>
            <p:nvSpPr>
              <p:cNvPr id="2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 rot="1295211">
              <a:off x="6105088" y="2011138"/>
              <a:ext cx="990600" cy="381000"/>
              <a:chOff x="4416" y="2016"/>
              <a:chExt cx="960" cy="384"/>
            </a:xfrm>
          </p:grpSpPr>
          <p:sp>
            <p:nvSpPr>
              <p:cNvPr id="2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6" name="Tekstvak 115">
            <a:extLst>
              <a:ext uri="{FF2B5EF4-FFF2-40B4-BE49-F238E27FC236}">
                <a16:creationId xmlns:a16="http://schemas.microsoft.com/office/drawing/2014/main" id="{8B4C9CD7-3533-40C1-AD98-BC6800D000FB}"/>
              </a:ext>
            </a:extLst>
          </p:cNvPr>
          <p:cNvSpPr txBox="1"/>
          <p:nvPr/>
        </p:nvSpPr>
        <p:spPr>
          <a:xfrm>
            <a:off x="1864800" y="332656"/>
            <a:ext cx="564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Zeer snelle verbrandingsreactie van aardgas</a:t>
            </a:r>
          </a:p>
        </p:txBody>
      </p: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02631058-5D0A-40D5-86F9-13EFB9B17210}"/>
              </a:ext>
            </a:extLst>
          </p:cNvPr>
          <p:cNvGrpSpPr/>
          <p:nvPr/>
        </p:nvGrpSpPr>
        <p:grpSpPr>
          <a:xfrm>
            <a:off x="539552" y="801922"/>
            <a:ext cx="8382000" cy="461665"/>
            <a:chOff x="539552" y="801922"/>
            <a:chExt cx="8382000" cy="461665"/>
          </a:xfrm>
        </p:grpSpPr>
        <p:sp>
          <p:nvSpPr>
            <p:cNvPr id="118" name="Text Box 55">
              <a:extLst>
                <a:ext uri="{FF2B5EF4-FFF2-40B4-BE49-F238E27FC236}">
                  <a16:creationId xmlns:a16="http://schemas.microsoft.com/office/drawing/2014/main" id="{7BA4D037-B430-49DB-B3C6-4FCDE75A6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836712"/>
              <a:ext cx="838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CH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l-NL" sz="1200" dirty="0">
                  <a:solidFill>
                    <a:srgbClr val="FF0000"/>
                  </a:solidFill>
                  <a:latin typeface="Arial" panose="020B0604020202020204" pitchFamily="34" charset="0"/>
                </a:rPr>
                <a:t>(g)               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2 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         </a:t>
              </a:r>
              <a:r>
                <a:rPr lang="nl-NL" altLang="nl-NL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g)</a:t>
              </a:r>
            </a:p>
          </p:txBody>
        </p:sp>
        <p:sp>
          <p:nvSpPr>
            <p:cNvPr id="119" name="Text Box 58">
              <a:extLst>
                <a:ext uri="{FF2B5EF4-FFF2-40B4-BE49-F238E27FC236}">
                  <a16:creationId xmlns:a16="http://schemas.microsoft.com/office/drawing/2014/main" id="{5E8D9F84-8184-4F8F-A478-DFA7F357B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000" y="801922"/>
              <a:ext cx="503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411965" y="1345167"/>
            <a:ext cx="7609445" cy="5296832"/>
            <a:chOff x="411965" y="1345167"/>
            <a:chExt cx="7609445" cy="5296832"/>
          </a:xfrm>
        </p:grpSpPr>
        <p:grpSp>
          <p:nvGrpSpPr>
            <p:cNvPr id="6" name="Groep 5"/>
            <p:cNvGrpSpPr/>
            <p:nvPr/>
          </p:nvGrpSpPr>
          <p:grpSpPr>
            <a:xfrm rot="21183623">
              <a:off x="1641190" y="1345167"/>
              <a:ext cx="1212850" cy="1333500"/>
              <a:chOff x="517088" y="2652057"/>
              <a:chExt cx="1212850" cy="1333500"/>
            </a:xfrm>
          </p:grpSpPr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1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rot="1783140">
              <a:off x="2823725" y="4191932"/>
              <a:ext cx="990600" cy="381000"/>
              <a:chOff x="4416" y="2016"/>
              <a:chExt cx="960" cy="384"/>
            </a:xfrm>
          </p:grpSpPr>
          <p:sp>
            <p:nvSpPr>
              <p:cNvPr id="93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5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823725" y="3182282"/>
              <a:ext cx="990600" cy="381000"/>
              <a:chOff x="4416" y="2016"/>
              <a:chExt cx="960" cy="384"/>
            </a:xfrm>
          </p:grpSpPr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 rot="1755339">
              <a:off x="869165" y="3676197"/>
              <a:ext cx="1212850" cy="1333500"/>
              <a:chOff x="517088" y="2652057"/>
              <a:chExt cx="1212850" cy="1333500"/>
            </a:xfrm>
          </p:grpSpPr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2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4" name="Oval 30"/>
              <p:cNvSpPr>
                <a:spLocks noChangeArrowheads="1"/>
              </p:cNvSpPr>
              <p:nvPr/>
            </p:nvSpPr>
            <p:spPr bwMode="auto">
              <a:xfrm rot="19844661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 rot="244070">
              <a:off x="2454509" y="4817455"/>
              <a:ext cx="1212850" cy="1333500"/>
              <a:chOff x="517088" y="2652057"/>
              <a:chExt cx="1212850" cy="1333500"/>
            </a:xfrm>
          </p:grpSpPr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 rot="12271276">
              <a:off x="6808560" y="3121403"/>
              <a:ext cx="1212850" cy="1333500"/>
              <a:chOff x="517088" y="2652057"/>
              <a:chExt cx="1212850" cy="1333500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30"/>
              <p:cNvSpPr>
                <a:spLocks noChangeArrowheads="1"/>
              </p:cNvSpPr>
              <p:nvPr/>
            </p:nvSpPr>
            <p:spPr bwMode="auto">
              <a:xfrm rot="9328724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 rot="20472510">
              <a:off x="4715560" y="2280583"/>
              <a:ext cx="1212850" cy="1333500"/>
              <a:chOff x="517088" y="2652057"/>
              <a:chExt cx="1212850" cy="1333500"/>
            </a:xfrm>
          </p:grpSpPr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7" name="Oval 30"/>
              <p:cNvSpPr>
                <a:spLocks noChangeArrowheads="1"/>
              </p:cNvSpPr>
              <p:nvPr/>
            </p:nvSpPr>
            <p:spPr bwMode="auto">
              <a:xfrm rot="969548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11965" y="2781254"/>
              <a:ext cx="990600" cy="381000"/>
              <a:chOff x="4416" y="2016"/>
              <a:chExt cx="960" cy="384"/>
            </a:xfrm>
          </p:grpSpPr>
          <p:sp>
            <p:nvSpPr>
              <p:cNvPr id="4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624482" y="6247060"/>
              <a:ext cx="990600" cy="381000"/>
              <a:chOff x="4416" y="2016"/>
              <a:chExt cx="960" cy="384"/>
            </a:xfrm>
          </p:grpSpPr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965938" y="3947457"/>
              <a:ext cx="990600" cy="381000"/>
              <a:chOff x="4416" y="2016"/>
              <a:chExt cx="960" cy="384"/>
            </a:xfrm>
          </p:grpSpPr>
          <p:sp>
            <p:nvSpPr>
              <p:cNvPr id="4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19552091">
              <a:off x="3578105" y="2297709"/>
              <a:ext cx="990600" cy="381000"/>
              <a:chOff x="4416" y="2016"/>
              <a:chExt cx="960" cy="384"/>
            </a:xfrm>
          </p:grpSpPr>
          <p:sp>
            <p:nvSpPr>
              <p:cNvPr id="37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 rot="21012851">
              <a:off x="1080015" y="5628936"/>
              <a:ext cx="990600" cy="381000"/>
              <a:chOff x="4416" y="2016"/>
              <a:chExt cx="960" cy="384"/>
            </a:xfrm>
          </p:grpSpPr>
          <p:sp>
            <p:nvSpPr>
              <p:cNvPr id="33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5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6069740" y="4952359"/>
              <a:ext cx="990600" cy="381000"/>
              <a:chOff x="4416" y="2016"/>
              <a:chExt cx="960" cy="384"/>
            </a:xfrm>
          </p:grpSpPr>
          <p:sp>
            <p:nvSpPr>
              <p:cNvPr id="2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4730074">
              <a:off x="5433110" y="5956199"/>
              <a:ext cx="990600" cy="381000"/>
              <a:chOff x="4416" y="2016"/>
              <a:chExt cx="960" cy="384"/>
            </a:xfrm>
          </p:grpSpPr>
          <p:sp>
            <p:nvSpPr>
              <p:cNvPr id="2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 rot="1295211">
              <a:off x="6105088" y="2011138"/>
              <a:ext cx="990600" cy="381000"/>
              <a:chOff x="4416" y="2016"/>
              <a:chExt cx="960" cy="384"/>
            </a:xfrm>
          </p:grpSpPr>
          <p:sp>
            <p:nvSpPr>
              <p:cNvPr id="2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6" name="Tekstvak 115">
            <a:extLst>
              <a:ext uri="{FF2B5EF4-FFF2-40B4-BE49-F238E27FC236}">
                <a16:creationId xmlns:a16="http://schemas.microsoft.com/office/drawing/2014/main" id="{8B4C9CD7-3533-40C1-AD98-BC6800D000FB}"/>
              </a:ext>
            </a:extLst>
          </p:cNvPr>
          <p:cNvSpPr txBox="1"/>
          <p:nvPr/>
        </p:nvSpPr>
        <p:spPr>
          <a:xfrm>
            <a:off x="1864800" y="332656"/>
            <a:ext cx="564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Zeer snelle verbrandingsreactie van aardgas</a:t>
            </a:r>
          </a:p>
        </p:txBody>
      </p: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02631058-5D0A-40D5-86F9-13EFB9B17210}"/>
              </a:ext>
            </a:extLst>
          </p:cNvPr>
          <p:cNvGrpSpPr/>
          <p:nvPr/>
        </p:nvGrpSpPr>
        <p:grpSpPr>
          <a:xfrm>
            <a:off x="539552" y="801922"/>
            <a:ext cx="8382000" cy="461665"/>
            <a:chOff x="539552" y="801922"/>
            <a:chExt cx="8382000" cy="461665"/>
          </a:xfrm>
        </p:grpSpPr>
        <p:sp>
          <p:nvSpPr>
            <p:cNvPr id="118" name="Text Box 55">
              <a:extLst>
                <a:ext uri="{FF2B5EF4-FFF2-40B4-BE49-F238E27FC236}">
                  <a16:creationId xmlns:a16="http://schemas.microsoft.com/office/drawing/2014/main" id="{7BA4D037-B430-49DB-B3C6-4FCDE75A6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836712"/>
              <a:ext cx="838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tabLst>
                  <a:tab pos="442913" algn="l"/>
                </a:tabLst>
              </a:pPr>
              <a:r>
                <a:rPr lang="en-US" altLang="nl-NL" sz="1800" dirty="0">
                  <a:latin typeface="Arial" panose="020B0604020202020204" pitchFamily="34" charset="0"/>
                </a:rPr>
                <a:t>    </a:t>
              </a:r>
              <a:r>
                <a:rPr lang="en-US" altLang="nl-NL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nl-NL" altLang="nl-NL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Methaan en zuurstof zijn goed vermengd in de juiste reactieverhouding</a:t>
              </a:r>
            </a:p>
          </p:txBody>
        </p:sp>
        <p:sp>
          <p:nvSpPr>
            <p:cNvPr id="119" name="Text Box 58">
              <a:extLst>
                <a:ext uri="{FF2B5EF4-FFF2-40B4-BE49-F238E27FC236}">
                  <a16:creationId xmlns:a16="http://schemas.microsoft.com/office/drawing/2014/main" id="{5E8D9F84-8184-4F8F-A478-DFA7F357B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000" y="801922"/>
              <a:ext cx="503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3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Afbeelding 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11965" y="289479"/>
            <a:ext cx="8487123" cy="6352520"/>
            <a:chOff x="411965" y="289479"/>
            <a:chExt cx="8487123" cy="6352520"/>
          </a:xfrm>
        </p:grpSpPr>
        <p:sp>
          <p:nvSpPr>
            <p:cNvPr id="4" name="Text Box 55"/>
            <p:cNvSpPr txBox="1">
              <a:spLocks noChangeArrowheads="1"/>
            </p:cNvSpPr>
            <p:nvPr/>
          </p:nvSpPr>
          <p:spPr bwMode="auto">
            <a:xfrm>
              <a:off x="517088" y="289479"/>
              <a:ext cx="8382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endPara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    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 rot="21183623">
              <a:off x="1641190" y="1345167"/>
              <a:ext cx="1212850" cy="1333500"/>
              <a:chOff x="517088" y="2652057"/>
              <a:chExt cx="1212850" cy="1333500"/>
            </a:xfrm>
          </p:grpSpPr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8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 rot="1783140">
              <a:off x="2823725" y="4191932"/>
              <a:ext cx="990600" cy="381000"/>
              <a:chOff x="4416" y="2016"/>
              <a:chExt cx="960" cy="384"/>
            </a:xfrm>
          </p:grpSpPr>
          <p:sp>
            <p:nvSpPr>
              <p:cNvPr id="92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3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823725" y="3182282"/>
              <a:ext cx="990600" cy="381000"/>
              <a:chOff x="4416" y="2016"/>
              <a:chExt cx="960" cy="384"/>
            </a:xfrm>
          </p:grpSpPr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ep 7"/>
            <p:cNvGrpSpPr/>
            <p:nvPr/>
          </p:nvGrpSpPr>
          <p:grpSpPr>
            <a:xfrm rot="1755339">
              <a:off x="869165" y="3676197"/>
              <a:ext cx="1212850" cy="1333500"/>
              <a:chOff x="517088" y="2652057"/>
              <a:chExt cx="1212850" cy="1333500"/>
            </a:xfrm>
          </p:grpSpPr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1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Oval 30"/>
              <p:cNvSpPr>
                <a:spLocks noChangeArrowheads="1"/>
              </p:cNvSpPr>
              <p:nvPr/>
            </p:nvSpPr>
            <p:spPr bwMode="auto">
              <a:xfrm rot="19844661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 rot="244070">
              <a:off x="2454509" y="4817455"/>
              <a:ext cx="1212850" cy="1333500"/>
              <a:chOff x="517088" y="2652057"/>
              <a:chExt cx="1212850" cy="1333500"/>
            </a:xfrm>
          </p:grpSpPr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1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 rot="12271276">
              <a:off x="6808560" y="3121403"/>
              <a:ext cx="1212850" cy="1333500"/>
              <a:chOff x="517088" y="2652057"/>
              <a:chExt cx="1212850" cy="1333500"/>
            </a:xfrm>
          </p:grpSpPr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3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 rot="9328724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 rot="20472510">
              <a:off x="4715560" y="2280583"/>
              <a:ext cx="1212850" cy="1333500"/>
              <a:chOff x="517088" y="2652057"/>
              <a:chExt cx="1212850" cy="1333500"/>
            </a:xfrm>
          </p:grpSpPr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5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 rot="969548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11965" y="2781254"/>
              <a:ext cx="990600" cy="381000"/>
              <a:chOff x="4416" y="2016"/>
              <a:chExt cx="960" cy="384"/>
            </a:xfrm>
          </p:grpSpPr>
          <p:sp>
            <p:nvSpPr>
              <p:cNvPr id="4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624482" y="6247060"/>
              <a:ext cx="990600" cy="381000"/>
              <a:chOff x="4416" y="2016"/>
              <a:chExt cx="960" cy="384"/>
            </a:xfrm>
          </p:grpSpPr>
          <p:sp>
            <p:nvSpPr>
              <p:cNvPr id="44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5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965938" y="3947457"/>
              <a:ext cx="990600" cy="381000"/>
              <a:chOff x="4416" y="2016"/>
              <a:chExt cx="960" cy="384"/>
            </a:xfrm>
          </p:grpSpPr>
          <p:sp>
            <p:nvSpPr>
              <p:cNvPr id="40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 rot="19552091">
              <a:off x="3578105" y="2297709"/>
              <a:ext cx="990600" cy="381000"/>
              <a:chOff x="4416" y="2016"/>
              <a:chExt cx="960" cy="384"/>
            </a:xfrm>
          </p:grpSpPr>
          <p:sp>
            <p:nvSpPr>
              <p:cNvPr id="36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21012851">
              <a:off x="1080015" y="5628936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6069740" y="4952359"/>
              <a:ext cx="990600" cy="381000"/>
              <a:chOff x="4416" y="2016"/>
              <a:chExt cx="960" cy="384"/>
            </a:xfrm>
          </p:grpSpPr>
          <p:sp>
            <p:nvSpPr>
              <p:cNvPr id="2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 rot="4730074">
              <a:off x="5433110" y="5956199"/>
              <a:ext cx="990600" cy="381000"/>
              <a:chOff x="4416" y="2016"/>
              <a:chExt cx="960" cy="384"/>
            </a:xfrm>
          </p:grpSpPr>
          <p:sp>
            <p:nvSpPr>
              <p:cNvPr id="24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5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1295211">
              <a:off x="6105088" y="2011138"/>
              <a:ext cx="990600" cy="381000"/>
              <a:chOff x="4416" y="2016"/>
              <a:chExt cx="960" cy="384"/>
            </a:xfrm>
          </p:grpSpPr>
          <p:sp>
            <p:nvSpPr>
              <p:cNvPr id="20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09" name="Groep 308"/>
          <p:cNvGrpSpPr/>
          <p:nvPr/>
        </p:nvGrpSpPr>
        <p:grpSpPr>
          <a:xfrm>
            <a:off x="858927" y="476282"/>
            <a:ext cx="7480601" cy="6049376"/>
            <a:chOff x="858927" y="476282"/>
            <a:chExt cx="7480601" cy="6049376"/>
          </a:xfrm>
        </p:grpSpPr>
        <p:grpSp>
          <p:nvGrpSpPr>
            <p:cNvPr id="310" name="Groep 309"/>
            <p:cNvGrpSpPr/>
            <p:nvPr/>
          </p:nvGrpSpPr>
          <p:grpSpPr>
            <a:xfrm rot="4679393">
              <a:off x="7189411" y="3081536"/>
              <a:ext cx="457200" cy="1539875"/>
              <a:chOff x="5589944" y="2652057"/>
              <a:chExt cx="457200" cy="1539875"/>
            </a:xfrm>
          </p:grpSpPr>
          <p:grpSp>
            <p:nvGrpSpPr>
              <p:cNvPr id="411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18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9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12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416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7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13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Oval 36"/>
              <p:cNvSpPr>
                <a:spLocks noChangeArrowheads="1"/>
              </p:cNvSpPr>
              <p:nvPr/>
            </p:nvSpPr>
            <p:spPr bwMode="auto">
              <a:xfrm rot="17242933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" name="Groep 310"/>
            <p:cNvGrpSpPr/>
            <p:nvPr/>
          </p:nvGrpSpPr>
          <p:grpSpPr>
            <a:xfrm rot="7610878">
              <a:off x="2996570" y="3864168"/>
              <a:ext cx="457200" cy="1539875"/>
              <a:chOff x="5589944" y="2652057"/>
              <a:chExt cx="457200" cy="1539875"/>
            </a:xfrm>
          </p:grpSpPr>
          <p:grpSp>
            <p:nvGrpSpPr>
              <p:cNvPr id="402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09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0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03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407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08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04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Oval 36"/>
              <p:cNvSpPr>
                <a:spLocks noChangeArrowheads="1"/>
              </p:cNvSpPr>
              <p:nvPr/>
            </p:nvSpPr>
            <p:spPr bwMode="auto">
              <a:xfrm rot="13989122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2" name="Groep 311"/>
            <p:cNvGrpSpPr/>
            <p:nvPr/>
          </p:nvGrpSpPr>
          <p:grpSpPr>
            <a:xfrm>
              <a:off x="4554965" y="2012758"/>
              <a:ext cx="427038" cy="1539875"/>
              <a:chOff x="5605025" y="2652057"/>
              <a:chExt cx="427038" cy="1539875"/>
            </a:xfrm>
          </p:grpSpPr>
          <p:grpSp>
            <p:nvGrpSpPr>
              <p:cNvPr id="393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00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01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94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98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9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95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Oval 36"/>
              <p:cNvSpPr>
                <a:spLocks noChangeArrowheads="1"/>
              </p:cNvSpPr>
              <p:nvPr/>
            </p:nvSpPr>
            <p:spPr bwMode="auto">
              <a:xfrm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" name="Groep 312"/>
            <p:cNvGrpSpPr/>
            <p:nvPr/>
          </p:nvGrpSpPr>
          <p:grpSpPr>
            <a:xfrm rot="6994668">
              <a:off x="7340991" y="603218"/>
              <a:ext cx="457200" cy="1539875"/>
              <a:chOff x="5589944" y="2652057"/>
              <a:chExt cx="457200" cy="1539875"/>
            </a:xfrm>
          </p:grpSpPr>
          <p:grpSp>
            <p:nvGrpSpPr>
              <p:cNvPr id="384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391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2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85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89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0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86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 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Oval 36"/>
              <p:cNvSpPr>
                <a:spLocks noChangeArrowheads="1"/>
              </p:cNvSpPr>
              <p:nvPr/>
            </p:nvSpPr>
            <p:spPr bwMode="auto">
              <a:xfrm rot="14605332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4" name="Groep 313"/>
            <p:cNvGrpSpPr/>
            <p:nvPr/>
          </p:nvGrpSpPr>
          <p:grpSpPr>
            <a:xfrm rot="2155168">
              <a:off x="1144906" y="734908"/>
              <a:ext cx="427038" cy="1539875"/>
              <a:chOff x="5605025" y="2652057"/>
              <a:chExt cx="427038" cy="1539875"/>
            </a:xfrm>
          </p:grpSpPr>
          <p:grpSp>
            <p:nvGrpSpPr>
              <p:cNvPr id="375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382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83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76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80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81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77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 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 rot="19207396">
                <a:off x="5605025" y="3185456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" name="Group 38"/>
            <p:cNvGrpSpPr>
              <a:grpSpLocks/>
            </p:cNvGrpSpPr>
            <p:nvPr/>
          </p:nvGrpSpPr>
          <p:grpSpPr bwMode="auto">
            <a:xfrm rot="8001713">
              <a:off x="6142340" y="5243990"/>
              <a:ext cx="1071563" cy="685800"/>
              <a:chOff x="1968" y="912"/>
              <a:chExt cx="963" cy="673"/>
            </a:xfrm>
          </p:grpSpPr>
          <p:sp>
            <p:nvSpPr>
              <p:cNvPr id="37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7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7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" name="Group 38"/>
            <p:cNvGrpSpPr>
              <a:grpSpLocks/>
            </p:cNvGrpSpPr>
            <p:nvPr/>
          </p:nvGrpSpPr>
          <p:grpSpPr bwMode="auto">
            <a:xfrm rot="9233764">
              <a:off x="858927" y="3965593"/>
              <a:ext cx="1071563" cy="685800"/>
              <a:chOff x="1968" y="912"/>
              <a:chExt cx="963" cy="673"/>
            </a:xfrm>
          </p:grpSpPr>
          <p:sp>
            <p:nvSpPr>
              <p:cNvPr id="36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" name="Group 38"/>
            <p:cNvGrpSpPr>
              <a:grpSpLocks/>
            </p:cNvGrpSpPr>
            <p:nvPr/>
          </p:nvGrpSpPr>
          <p:grpSpPr bwMode="auto">
            <a:xfrm rot="19573182">
              <a:off x="2571989" y="476282"/>
              <a:ext cx="1071563" cy="685800"/>
              <a:chOff x="1968" y="912"/>
              <a:chExt cx="963" cy="673"/>
            </a:xfrm>
          </p:grpSpPr>
          <p:sp>
            <p:nvSpPr>
              <p:cNvPr id="36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oup 38"/>
            <p:cNvGrpSpPr>
              <a:grpSpLocks/>
            </p:cNvGrpSpPr>
            <p:nvPr/>
          </p:nvGrpSpPr>
          <p:grpSpPr bwMode="auto">
            <a:xfrm rot="20917401">
              <a:off x="4320601" y="4143393"/>
              <a:ext cx="1071563" cy="685800"/>
              <a:chOff x="1968" y="912"/>
              <a:chExt cx="963" cy="673"/>
            </a:xfrm>
          </p:grpSpPr>
          <p:sp>
            <p:nvSpPr>
              <p:cNvPr id="35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9" name="Group 38"/>
            <p:cNvGrpSpPr>
              <a:grpSpLocks/>
            </p:cNvGrpSpPr>
            <p:nvPr/>
          </p:nvGrpSpPr>
          <p:grpSpPr bwMode="auto">
            <a:xfrm rot="20890350">
              <a:off x="1038988" y="5480674"/>
              <a:ext cx="1071563" cy="685800"/>
              <a:chOff x="1968" y="912"/>
              <a:chExt cx="963" cy="673"/>
            </a:xfrm>
          </p:grpSpPr>
          <p:sp>
            <p:nvSpPr>
              <p:cNvPr id="35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0" name="Group 38"/>
            <p:cNvGrpSpPr>
              <a:grpSpLocks/>
            </p:cNvGrpSpPr>
            <p:nvPr/>
          </p:nvGrpSpPr>
          <p:grpSpPr bwMode="auto">
            <a:xfrm rot="3694199">
              <a:off x="3450729" y="5646977"/>
              <a:ext cx="1071563" cy="685800"/>
              <a:chOff x="1968" y="912"/>
              <a:chExt cx="963" cy="673"/>
            </a:xfrm>
          </p:grpSpPr>
          <p:sp>
            <p:nvSpPr>
              <p:cNvPr id="34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oup 38"/>
            <p:cNvGrpSpPr>
              <a:grpSpLocks/>
            </p:cNvGrpSpPr>
            <p:nvPr/>
          </p:nvGrpSpPr>
          <p:grpSpPr bwMode="auto">
            <a:xfrm rot="1021399">
              <a:off x="4731759" y="802696"/>
              <a:ext cx="1071563" cy="685800"/>
              <a:chOff x="1968" y="912"/>
              <a:chExt cx="963" cy="673"/>
            </a:xfrm>
          </p:grpSpPr>
          <p:sp>
            <p:nvSpPr>
              <p:cNvPr id="3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2" name="Group 38"/>
            <p:cNvGrpSpPr>
              <a:grpSpLocks/>
            </p:cNvGrpSpPr>
            <p:nvPr/>
          </p:nvGrpSpPr>
          <p:grpSpPr bwMode="auto">
            <a:xfrm rot="1044756">
              <a:off x="2366993" y="1824908"/>
              <a:ext cx="1071563" cy="685800"/>
              <a:chOff x="1968" y="912"/>
              <a:chExt cx="963" cy="673"/>
            </a:xfrm>
          </p:grpSpPr>
          <p:sp>
            <p:nvSpPr>
              <p:cNvPr id="33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3" name="Group 38"/>
            <p:cNvGrpSpPr>
              <a:grpSpLocks/>
            </p:cNvGrpSpPr>
            <p:nvPr/>
          </p:nvGrpSpPr>
          <p:grpSpPr bwMode="auto">
            <a:xfrm>
              <a:off x="1158335" y="2508245"/>
              <a:ext cx="1071563" cy="685800"/>
              <a:chOff x="1968" y="912"/>
              <a:chExt cx="963" cy="673"/>
            </a:xfrm>
          </p:grpSpPr>
          <p:sp>
            <p:nvSpPr>
              <p:cNvPr id="33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oup 38"/>
            <p:cNvGrpSpPr>
              <a:grpSpLocks/>
            </p:cNvGrpSpPr>
            <p:nvPr/>
          </p:nvGrpSpPr>
          <p:grpSpPr bwMode="auto">
            <a:xfrm rot="5400000">
              <a:off x="5897485" y="2446526"/>
              <a:ext cx="1071563" cy="685800"/>
              <a:chOff x="1968" y="912"/>
              <a:chExt cx="963" cy="673"/>
            </a:xfrm>
          </p:grpSpPr>
          <p:sp>
            <p:nvSpPr>
              <p:cNvPr id="32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2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2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90" name="Groep 289">
            <a:extLst>
              <a:ext uri="{FF2B5EF4-FFF2-40B4-BE49-F238E27FC236}">
                <a16:creationId xmlns:a16="http://schemas.microsoft.com/office/drawing/2014/main" id="{68FCD545-D0C8-40A0-B7A4-A727DD0AA8C2}"/>
              </a:ext>
            </a:extLst>
          </p:cNvPr>
          <p:cNvGrpSpPr/>
          <p:nvPr/>
        </p:nvGrpSpPr>
        <p:grpSpPr>
          <a:xfrm>
            <a:off x="9145119" y="4699397"/>
            <a:ext cx="2065081" cy="2161132"/>
            <a:chOff x="9145119" y="4699397"/>
            <a:chExt cx="2065081" cy="2161132"/>
          </a:xfrm>
        </p:grpSpPr>
        <p:pic>
          <p:nvPicPr>
            <p:cNvPr id="288" name="Afbeelding 287">
              <a:extLst>
                <a:ext uri="{FF2B5EF4-FFF2-40B4-BE49-F238E27FC236}">
                  <a16:creationId xmlns:a16="http://schemas.microsoft.com/office/drawing/2014/main" id="{16C364F0-23E9-4141-9B23-BCA80970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119" y="4699397"/>
              <a:ext cx="2065081" cy="2161132"/>
            </a:xfrm>
            <a:prstGeom prst="rect">
              <a:avLst/>
            </a:prstGeom>
          </p:spPr>
        </p:pic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46E8B179-4830-4169-8764-B61165A93CB8}"/>
                </a:ext>
              </a:extLst>
            </p:cNvPr>
            <p:cNvSpPr/>
            <p:nvPr/>
          </p:nvSpPr>
          <p:spPr>
            <a:xfrm>
              <a:off x="9470748" y="4738401"/>
              <a:ext cx="305306" cy="468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0" name="Afbeelding 219">
            <a:extLst>
              <a:ext uri="{FF2B5EF4-FFF2-40B4-BE49-F238E27FC236}">
                <a16:creationId xmlns:a16="http://schemas.microsoft.com/office/drawing/2014/main" id="{C40CB752-86D4-48BF-B9AC-B53B0AB4E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67" y="4630769"/>
            <a:ext cx="278391" cy="643180"/>
          </a:xfrm>
          <a:prstGeom prst="rect">
            <a:avLst/>
          </a:prstGeom>
        </p:spPr>
      </p:pic>
      <p:sp>
        <p:nvSpPr>
          <p:cNvPr id="224" name="Tekstvak 223">
            <a:extLst>
              <a:ext uri="{FF2B5EF4-FFF2-40B4-BE49-F238E27FC236}">
                <a16:creationId xmlns:a16="http://schemas.microsoft.com/office/drawing/2014/main" id="{07024C0A-BBA7-48C2-BD59-ECB5CAF496E6}"/>
              </a:ext>
            </a:extLst>
          </p:cNvPr>
          <p:cNvSpPr txBox="1"/>
          <p:nvPr/>
        </p:nvSpPr>
        <p:spPr>
          <a:xfrm>
            <a:off x="1864800" y="332656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                               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Explosie</a:t>
            </a:r>
          </a:p>
        </p:txBody>
      </p:sp>
    </p:spTree>
    <p:extLst>
      <p:ext uri="{BB962C8B-B14F-4D97-AF65-F5344CB8AC3E}">
        <p14:creationId xmlns:p14="http://schemas.microsoft.com/office/powerpoint/2010/main" val="13211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2587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411965" y="1345167"/>
            <a:ext cx="7609445" cy="5296832"/>
            <a:chOff x="411965" y="1345167"/>
            <a:chExt cx="7609445" cy="5296832"/>
          </a:xfrm>
        </p:grpSpPr>
        <p:grpSp>
          <p:nvGrpSpPr>
            <p:cNvPr id="6" name="Groep 5"/>
            <p:cNvGrpSpPr/>
            <p:nvPr/>
          </p:nvGrpSpPr>
          <p:grpSpPr>
            <a:xfrm rot="21183623">
              <a:off x="1641190" y="1345167"/>
              <a:ext cx="1212850" cy="1333500"/>
              <a:chOff x="517088" y="2652057"/>
              <a:chExt cx="1212850" cy="1333500"/>
            </a:xfrm>
          </p:grpSpPr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1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rot="1783140">
              <a:off x="2823725" y="4191932"/>
              <a:ext cx="990600" cy="381000"/>
              <a:chOff x="4416" y="2016"/>
              <a:chExt cx="960" cy="384"/>
            </a:xfrm>
          </p:grpSpPr>
          <p:sp>
            <p:nvSpPr>
              <p:cNvPr id="93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5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823725" y="3182282"/>
              <a:ext cx="990600" cy="381000"/>
              <a:chOff x="4416" y="2016"/>
              <a:chExt cx="960" cy="384"/>
            </a:xfrm>
          </p:grpSpPr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 rot="1755339">
              <a:off x="869165" y="3676197"/>
              <a:ext cx="1212850" cy="1333500"/>
              <a:chOff x="517088" y="2652057"/>
              <a:chExt cx="1212850" cy="1333500"/>
            </a:xfrm>
          </p:grpSpPr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2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4" name="Oval 30"/>
              <p:cNvSpPr>
                <a:spLocks noChangeArrowheads="1"/>
              </p:cNvSpPr>
              <p:nvPr/>
            </p:nvSpPr>
            <p:spPr bwMode="auto">
              <a:xfrm rot="19844661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 rot="244070">
              <a:off x="2454509" y="4817455"/>
              <a:ext cx="1212850" cy="1333500"/>
              <a:chOff x="517088" y="2652057"/>
              <a:chExt cx="1212850" cy="1333500"/>
            </a:xfrm>
          </p:grpSpPr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 rot="12271276">
              <a:off x="6808560" y="3121403"/>
              <a:ext cx="1212850" cy="1333500"/>
              <a:chOff x="517088" y="2652057"/>
              <a:chExt cx="1212850" cy="1333500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30"/>
              <p:cNvSpPr>
                <a:spLocks noChangeArrowheads="1"/>
              </p:cNvSpPr>
              <p:nvPr/>
            </p:nvSpPr>
            <p:spPr bwMode="auto">
              <a:xfrm rot="9328724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1"/>
            <p:cNvGrpSpPr/>
            <p:nvPr/>
          </p:nvGrpSpPr>
          <p:grpSpPr>
            <a:xfrm rot="20472510">
              <a:off x="4715560" y="2280583"/>
              <a:ext cx="1212850" cy="1333500"/>
              <a:chOff x="517088" y="2652057"/>
              <a:chExt cx="1212850" cy="1333500"/>
            </a:xfrm>
          </p:grpSpPr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7" name="Oval 30"/>
              <p:cNvSpPr>
                <a:spLocks noChangeArrowheads="1"/>
              </p:cNvSpPr>
              <p:nvPr/>
            </p:nvSpPr>
            <p:spPr bwMode="auto">
              <a:xfrm rot="969548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11965" y="2781254"/>
              <a:ext cx="990600" cy="381000"/>
              <a:chOff x="4416" y="2016"/>
              <a:chExt cx="960" cy="384"/>
            </a:xfrm>
          </p:grpSpPr>
          <p:sp>
            <p:nvSpPr>
              <p:cNvPr id="4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624482" y="6247060"/>
              <a:ext cx="990600" cy="381000"/>
              <a:chOff x="4416" y="2016"/>
              <a:chExt cx="960" cy="384"/>
            </a:xfrm>
          </p:grpSpPr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965938" y="3947457"/>
              <a:ext cx="990600" cy="381000"/>
              <a:chOff x="4416" y="2016"/>
              <a:chExt cx="960" cy="384"/>
            </a:xfrm>
          </p:grpSpPr>
          <p:sp>
            <p:nvSpPr>
              <p:cNvPr id="4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19552091">
              <a:off x="3578105" y="2297709"/>
              <a:ext cx="990600" cy="381000"/>
              <a:chOff x="4416" y="2016"/>
              <a:chExt cx="960" cy="384"/>
            </a:xfrm>
          </p:grpSpPr>
          <p:sp>
            <p:nvSpPr>
              <p:cNvPr id="37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 rot="21012851">
              <a:off x="1080015" y="5628936"/>
              <a:ext cx="990600" cy="381000"/>
              <a:chOff x="4416" y="2016"/>
              <a:chExt cx="960" cy="384"/>
            </a:xfrm>
          </p:grpSpPr>
          <p:sp>
            <p:nvSpPr>
              <p:cNvPr id="33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5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6069740" y="4952359"/>
              <a:ext cx="990600" cy="381000"/>
              <a:chOff x="4416" y="2016"/>
              <a:chExt cx="960" cy="384"/>
            </a:xfrm>
          </p:grpSpPr>
          <p:sp>
            <p:nvSpPr>
              <p:cNvPr id="29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4730074">
              <a:off x="5433110" y="5956199"/>
              <a:ext cx="990600" cy="381000"/>
              <a:chOff x="4416" y="2016"/>
              <a:chExt cx="960" cy="384"/>
            </a:xfrm>
          </p:grpSpPr>
          <p:sp>
            <p:nvSpPr>
              <p:cNvPr id="25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 rot="1295211">
              <a:off x="6105088" y="2011138"/>
              <a:ext cx="990600" cy="381000"/>
              <a:chOff x="4416" y="2016"/>
              <a:chExt cx="960" cy="384"/>
            </a:xfrm>
          </p:grpSpPr>
          <p:sp>
            <p:nvSpPr>
              <p:cNvPr id="21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1" name="Rechthoek 110"/>
          <p:cNvSpPr/>
          <p:nvPr/>
        </p:nvSpPr>
        <p:spPr>
          <a:xfrm>
            <a:off x="7480311" y="4529758"/>
            <a:ext cx="524482" cy="74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92EFDCF0-4ED5-4CBB-A56A-BDA985915B55}"/>
              </a:ext>
            </a:extLst>
          </p:cNvPr>
          <p:cNvSpPr txBox="1"/>
          <p:nvPr/>
        </p:nvSpPr>
        <p:spPr>
          <a:xfrm>
            <a:off x="1864800" y="332656"/>
            <a:ext cx="461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                               </a:t>
            </a:r>
            <a:r>
              <a:rPr lang="nl-NL" sz="2400" dirty="0">
                <a:solidFill>
                  <a:srgbClr val="FF0000"/>
                </a:solidFill>
                <a:latin typeface="+mn-lt"/>
              </a:rPr>
              <a:t>Explosie vertraagd</a:t>
            </a:r>
          </a:p>
        </p:txBody>
      </p:sp>
    </p:spTree>
    <p:extLst>
      <p:ext uri="{BB962C8B-B14F-4D97-AF65-F5344CB8AC3E}">
        <p14:creationId xmlns:p14="http://schemas.microsoft.com/office/powerpoint/2010/main" val="3199872679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A29285A-554C-424D-BA1F-D5937EEF844D}"/>
              </a:ext>
            </a:extLst>
          </p:cNvPr>
          <p:cNvSpPr/>
          <p:nvPr/>
        </p:nvSpPr>
        <p:spPr>
          <a:xfrm>
            <a:off x="-180528" y="-17028"/>
            <a:ext cx="9363097" cy="6875028"/>
          </a:xfrm>
          <a:prstGeom prst="rect">
            <a:avLst/>
          </a:prstGeom>
          <a:solidFill>
            <a:srgbClr val="AA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22" name="Afbeelding 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11965" y="289479"/>
            <a:ext cx="8487123" cy="6352520"/>
            <a:chOff x="411965" y="289479"/>
            <a:chExt cx="8487123" cy="6352520"/>
          </a:xfrm>
        </p:grpSpPr>
        <p:sp>
          <p:nvSpPr>
            <p:cNvPr id="4" name="Text Box 55"/>
            <p:cNvSpPr txBox="1">
              <a:spLocks noChangeArrowheads="1"/>
            </p:cNvSpPr>
            <p:nvPr/>
          </p:nvSpPr>
          <p:spPr bwMode="auto">
            <a:xfrm>
              <a:off x="517088" y="289479"/>
              <a:ext cx="8382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dirty="0"/>
                <a:t>   </a:t>
              </a:r>
              <a:endParaRPr lang="en-US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    </a:t>
              </a:r>
              <a:endParaRPr lang="nl-NL" altLang="nl-NL" sz="20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 rot="21183623">
              <a:off x="1641190" y="1345167"/>
              <a:ext cx="1212850" cy="1333500"/>
              <a:chOff x="517088" y="2652057"/>
              <a:chExt cx="1212850" cy="1333500"/>
            </a:xfrm>
          </p:grpSpPr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8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9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0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 rot="1783140">
              <a:off x="2823725" y="4191932"/>
              <a:ext cx="990600" cy="381000"/>
              <a:chOff x="4416" y="2016"/>
              <a:chExt cx="960" cy="384"/>
            </a:xfrm>
          </p:grpSpPr>
          <p:sp>
            <p:nvSpPr>
              <p:cNvPr id="92" name="AutoShape 45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3" name="AutoShape 46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4" name="Oval 47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Oval 4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823725" y="3182282"/>
              <a:ext cx="990600" cy="381000"/>
              <a:chOff x="4416" y="2016"/>
              <a:chExt cx="960" cy="384"/>
            </a:xfrm>
          </p:grpSpPr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ep 7"/>
            <p:cNvGrpSpPr/>
            <p:nvPr/>
          </p:nvGrpSpPr>
          <p:grpSpPr>
            <a:xfrm rot="1755339">
              <a:off x="869165" y="3676197"/>
              <a:ext cx="1212850" cy="1333500"/>
              <a:chOff x="517088" y="2652057"/>
              <a:chExt cx="1212850" cy="1333500"/>
            </a:xfrm>
          </p:grpSpPr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1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Oval 30"/>
              <p:cNvSpPr>
                <a:spLocks noChangeArrowheads="1"/>
              </p:cNvSpPr>
              <p:nvPr/>
            </p:nvSpPr>
            <p:spPr bwMode="auto">
              <a:xfrm rot="19844661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 rot="244070">
              <a:off x="2454509" y="4817455"/>
              <a:ext cx="1212850" cy="1333500"/>
              <a:chOff x="517088" y="2652057"/>
              <a:chExt cx="1212850" cy="1333500"/>
            </a:xfrm>
          </p:grpSpPr>
          <p:sp>
            <p:nvSpPr>
              <p:cNvPr id="70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1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 rot="12271276">
              <a:off x="6808560" y="3121403"/>
              <a:ext cx="1212850" cy="1333500"/>
              <a:chOff x="517088" y="2652057"/>
              <a:chExt cx="1212850" cy="1333500"/>
            </a:xfrm>
          </p:grpSpPr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3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 rot="9328724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ep 10"/>
            <p:cNvGrpSpPr/>
            <p:nvPr/>
          </p:nvGrpSpPr>
          <p:grpSpPr>
            <a:xfrm rot="20472510">
              <a:off x="4715560" y="2280583"/>
              <a:ext cx="1212850" cy="1333500"/>
              <a:chOff x="517088" y="2652057"/>
              <a:chExt cx="1212850" cy="1333500"/>
            </a:xfrm>
          </p:grpSpPr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 rot="19800000">
                <a:off x="7456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 rot="5400000">
                <a:off x="992544" y="36244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 rot="1800000">
                <a:off x="1279088" y="3414057"/>
                <a:ext cx="195262" cy="10795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5" name="Rectangle 29"/>
              <p:cNvSpPr>
                <a:spLocks noChangeArrowheads="1"/>
              </p:cNvSpPr>
              <p:nvPr/>
            </p:nvSpPr>
            <p:spPr bwMode="auto">
              <a:xfrm rot="5400000">
                <a:off x="992544" y="3014801"/>
                <a:ext cx="212725" cy="968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 rot="969548">
                <a:off x="898088" y="3109257"/>
                <a:ext cx="427037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517088" y="3414057"/>
                <a:ext cx="374650" cy="34131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32"/>
              <p:cNvSpPr>
                <a:spLocks noChangeArrowheads="1"/>
              </p:cNvSpPr>
              <p:nvPr/>
            </p:nvSpPr>
            <p:spPr bwMode="auto">
              <a:xfrm>
                <a:off x="1355288" y="3414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>
                <a:off x="898088" y="36426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34"/>
              <p:cNvSpPr>
                <a:spLocks noChangeArrowheads="1"/>
              </p:cNvSpPr>
              <p:nvPr/>
            </p:nvSpPr>
            <p:spPr bwMode="auto">
              <a:xfrm>
                <a:off x="898088" y="2652057"/>
                <a:ext cx="374650" cy="3429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11965" y="2781254"/>
              <a:ext cx="990600" cy="381000"/>
              <a:chOff x="4416" y="2016"/>
              <a:chExt cx="960" cy="384"/>
            </a:xfrm>
          </p:grpSpPr>
          <p:sp>
            <p:nvSpPr>
              <p:cNvPr id="4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624482" y="6247060"/>
              <a:ext cx="990600" cy="381000"/>
              <a:chOff x="4416" y="2016"/>
              <a:chExt cx="960" cy="384"/>
            </a:xfrm>
          </p:grpSpPr>
          <p:sp>
            <p:nvSpPr>
              <p:cNvPr id="44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5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6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4965938" y="3947457"/>
              <a:ext cx="990600" cy="381000"/>
              <a:chOff x="4416" y="2016"/>
              <a:chExt cx="960" cy="384"/>
            </a:xfrm>
          </p:grpSpPr>
          <p:sp>
            <p:nvSpPr>
              <p:cNvPr id="40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2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 rot="19552091">
              <a:off x="3578105" y="2297709"/>
              <a:ext cx="990600" cy="381000"/>
              <a:chOff x="4416" y="2016"/>
              <a:chExt cx="960" cy="384"/>
            </a:xfrm>
          </p:grpSpPr>
          <p:sp>
            <p:nvSpPr>
              <p:cNvPr id="36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21012851">
              <a:off x="1080015" y="5628936"/>
              <a:ext cx="990600" cy="381000"/>
              <a:chOff x="4416" y="2016"/>
              <a:chExt cx="960" cy="384"/>
            </a:xfrm>
          </p:grpSpPr>
          <p:sp>
            <p:nvSpPr>
              <p:cNvPr id="32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3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6069740" y="4952359"/>
              <a:ext cx="990600" cy="381000"/>
              <a:chOff x="4416" y="2016"/>
              <a:chExt cx="960" cy="384"/>
            </a:xfrm>
          </p:grpSpPr>
          <p:sp>
            <p:nvSpPr>
              <p:cNvPr id="28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9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 rot="4730074">
              <a:off x="5433110" y="5956199"/>
              <a:ext cx="990600" cy="381000"/>
              <a:chOff x="4416" y="2016"/>
              <a:chExt cx="960" cy="384"/>
            </a:xfrm>
          </p:grpSpPr>
          <p:sp>
            <p:nvSpPr>
              <p:cNvPr id="24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5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 rot="1295211">
              <a:off x="6105088" y="2011138"/>
              <a:ext cx="990600" cy="381000"/>
              <a:chOff x="4416" y="2016"/>
              <a:chExt cx="960" cy="384"/>
            </a:xfrm>
          </p:grpSpPr>
          <p:sp>
            <p:nvSpPr>
              <p:cNvPr id="20" name="AutoShape 50"/>
              <p:cNvSpPr>
                <a:spLocks noChangeArrowheads="1"/>
              </p:cNvSpPr>
              <p:nvPr/>
            </p:nvSpPr>
            <p:spPr bwMode="auto">
              <a:xfrm rot="10800000">
                <a:off x="4608" y="2016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AutoShape 51"/>
              <p:cNvSpPr>
                <a:spLocks noChangeArrowheads="1"/>
              </p:cNvSpPr>
              <p:nvPr/>
            </p:nvSpPr>
            <p:spPr bwMode="auto">
              <a:xfrm>
                <a:off x="4608" y="2112"/>
                <a:ext cx="57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7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63" y="11399"/>
                    </a:moveTo>
                    <a:cubicBezTo>
                      <a:pt x="4444" y="11200"/>
                      <a:pt x="4435" y="11000"/>
                      <a:pt x="4435" y="10800"/>
                    </a:cubicBezTo>
                    <a:cubicBezTo>
                      <a:pt x="4435" y="7284"/>
                      <a:pt x="7284" y="4435"/>
                      <a:pt x="10800" y="4435"/>
                    </a:cubicBezTo>
                    <a:cubicBezTo>
                      <a:pt x="14315" y="4435"/>
                      <a:pt x="17165" y="7284"/>
                      <a:pt x="17165" y="10800"/>
                    </a:cubicBezTo>
                    <a:cubicBezTo>
                      <a:pt x="17165" y="11000"/>
                      <a:pt x="17155" y="11200"/>
                      <a:pt x="17136" y="11399"/>
                    </a:cubicBezTo>
                    <a:lnTo>
                      <a:pt x="21551" y="11818"/>
                    </a:lnTo>
                    <a:cubicBezTo>
                      <a:pt x="21583" y="11479"/>
                      <a:pt x="21600" y="1113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139"/>
                      <a:pt x="16" y="11479"/>
                      <a:pt x="48" y="11818"/>
                    </a:cubicBezTo>
                    <a:lnTo>
                      <a:pt x="4463" y="113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09" name="Groep 308"/>
          <p:cNvGrpSpPr/>
          <p:nvPr/>
        </p:nvGrpSpPr>
        <p:grpSpPr>
          <a:xfrm>
            <a:off x="858927" y="476282"/>
            <a:ext cx="7480601" cy="6049376"/>
            <a:chOff x="858927" y="476282"/>
            <a:chExt cx="7480601" cy="6049376"/>
          </a:xfrm>
        </p:grpSpPr>
        <p:grpSp>
          <p:nvGrpSpPr>
            <p:cNvPr id="310" name="Groep 309"/>
            <p:cNvGrpSpPr/>
            <p:nvPr/>
          </p:nvGrpSpPr>
          <p:grpSpPr>
            <a:xfrm rot="4679393">
              <a:off x="7189411" y="3081536"/>
              <a:ext cx="457200" cy="1539875"/>
              <a:chOff x="5589944" y="2652057"/>
              <a:chExt cx="457200" cy="1539875"/>
            </a:xfrm>
          </p:grpSpPr>
          <p:grpSp>
            <p:nvGrpSpPr>
              <p:cNvPr id="411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18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9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12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416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7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13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Oval 36"/>
              <p:cNvSpPr>
                <a:spLocks noChangeArrowheads="1"/>
              </p:cNvSpPr>
              <p:nvPr/>
            </p:nvSpPr>
            <p:spPr bwMode="auto">
              <a:xfrm rot="17242933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" name="Groep 310"/>
            <p:cNvGrpSpPr/>
            <p:nvPr/>
          </p:nvGrpSpPr>
          <p:grpSpPr>
            <a:xfrm rot="7610878">
              <a:off x="2996570" y="3864168"/>
              <a:ext cx="457200" cy="1539875"/>
              <a:chOff x="5589944" y="2652057"/>
              <a:chExt cx="457200" cy="1539875"/>
            </a:xfrm>
          </p:grpSpPr>
          <p:grpSp>
            <p:nvGrpSpPr>
              <p:cNvPr id="402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09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10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403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407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08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404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Oval 36"/>
              <p:cNvSpPr>
                <a:spLocks noChangeArrowheads="1"/>
              </p:cNvSpPr>
              <p:nvPr/>
            </p:nvSpPr>
            <p:spPr bwMode="auto">
              <a:xfrm rot="13989122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2" name="Groep 311"/>
            <p:cNvGrpSpPr/>
            <p:nvPr/>
          </p:nvGrpSpPr>
          <p:grpSpPr>
            <a:xfrm>
              <a:off x="4554965" y="2012758"/>
              <a:ext cx="427038" cy="1539875"/>
              <a:chOff x="5605025" y="2652057"/>
              <a:chExt cx="427038" cy="1539875"/>
            </a:xfrm>
          </p:grpSpPr>
          <p:grpSp>
            <p:nvGrpSpPr>
              <p:cNvPr id="393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400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401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94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98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9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95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 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Oval 36"/>
              <p:cNvSpPr>
                <a:spLocks noChangeArrowheads="1"/>
              </p:cNvSpPr>
              <p:nvPr/>
            </p:nvSpPr>
            <p:spPr bwMode="auto">
              <a:xfrm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" name="Groep 312"/>
            <p:cNvGrpSpPr/>
            <p:nvPr/>
          </p:nvGrpSpPr>
          <p:grpSpPr>
            <a:xfrm rot="6994668">
              <a:off x="7340991" y="603218"/>
              <a:ext cx="457200" cy="1539875"/>
              <a:chOff x="5589944" y="2652057"/>
              <a:chExt cx="457200" cy="1539875"/>
            </a:xfrm>
          </p:grpSpPr>
          <p:grpSp>
            <p:nvGrpSpPr>
              <p:cNvPr id="384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391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2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85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89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90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86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 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Oval 36"/>
              <p:cNvSpPr>
                <a:spLocks noChangeArrowheads="1"/>
              </p:cNvSpPr>
              <p:nvPr/>
            </p:nvSpPr>
            <p:spPr bwMode="auto">
              <a:xfrm rot="14605332">
                <a:off x="5605025" y="3185457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4" name="Groep 313"/>
            <p:cNvGrpSpPr/>
            <p:nvPr/>
          </p:nvGrpSpPr>
          <p:grpSpPr>
            <a:xfrm rot="2155168">
              <a:off x="1144906" y="734908"/>
              <a:ext cx="427038" cy="1539875"/>
              <a:chOff x="5605025" y="2652057"/>
              <a:chExt cx="427038" cy="1539875"/>
            </a:xfrm>
          </p:grpSpPr>
          <p:grpSp>
            <p:nvGrpSpPr>
              <p:cNvPr id="375" name="Group 2"/>
              <p:cNvGrpSpPr>
                <a:grpSpLocks/>
              </p:cNvGrpSpPr>
              <p:nvPr/>
            </p:nvGrpSpPr>
            <p:grpSpPr bwMode="auto">
              <a:xfrm rot="5400000">
                <a:off x="5498662" y="3520420"/>
                <a:ext cx="593725" cy="381000"/>
                <a:chOff x="1997" y="2064"/>
                <a:chExt cx="374" cy="240"/>
              </a:xfrm>
            </p:grpSpPr>
            <p:sp>
              <p:nvSpPr>
                <p:cNvPr id="382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83" name="AutoShape 4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76" name="Group 5"/>
              <p:cNvGrpSpPr>
                <a:grpSpLocks/>
              </p:cNvGrpSpPr>
              <p:nvPr/>
            </p:nvGrpSpPr>
            <p:grpSpPr bwMode="auto">
              <a:xfrm rot="5400000">
                <a:off x="5498662" y="2910820"/>
                <a:ext cx="593725" cy="381000"/>
                <a:chOff x="1997" y="2064"/>
                <a:chExt cx="374" cy="240"/>
              </a:xfrm>
            </p:grpSpPr>
            <p:sp>
              <p:nvSpPr>
                <p:cNvPr id="380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1997" y="206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381" name="AutoShape 7"/>
                <p:cNvSpPr>
                  <a:spLocks noChangeArrowheads="1"/>
                </p:cNvSpPr>
                <p:nvPr/>
              </p:nvSpPr>
              <p:spPr bwMode="auto">
                <a:xfrm>
                  <a:off x="1997" y="2124"/>
                  <a:ext cx="374" cy="18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7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463" y="11399"/>
                      </a:moveTo>
                      <a:cubicBezTo>
                        <a:pt x="4444" y="11200"/>
                        <a:pt x="4435" y="11000"/>
                        <a:pt x="4435" y="10800"/>
                      </a:cubicBezTo>
                      <a:cubicBezTo>
                        <a:pt x="4435" y="7284"/>
                        <a:pt x="7284" y="4435"/>
                        <a:pt x="10800" y="4435"/>
                      </a:cubicBezTo>
                      <a:cubicBezTo>
                        <a:pt x="14315" y="4435"/>
                        <a:pt x="17165" y="7284"/>
                        <a:pt x="17165" y="10800"/>
                      </a:cubicBezTo>
                      <a:cubicBezTo>
                        <a:pt x="17165" y="11000"/>
                        <a:pt x="17155" y="11200"/>
                        <a:pt x="17136" y="11399"/>
                      </a:cubicBezTo>
                      <a:lnTo>
                        <a:pt x="21551" y="11818"/>
                      </a:lnTo>
                      <a:cubicBezTo>
                        <a:pt x="21583" y="11479"/>
                        <a:pt x="21600" y="1113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39"/>
                        <a:pt x="16" y="11479"/>
                        <a:pt x="48" y="11818"/>
                      </a:cubicBezTo>
                      <a:lnTo>
                        <a:pt x="4463" y="113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377" name="Oval 35"/>
              <p:cNvSpPr>
                <a:spLocks noChangeArrowheads="1"/>
              </p:cNvSpPr>
              <p:nvPr/>
            </p:nvSpPr>
            <p:spPr bwMode="auto">
              <a:xfrm rot="5400000">
                <a:off x="5597087" y="3802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 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 rot="19207396">
                <a:off x="5605025" y="3185456"/>
                <a:ext cx="427038" cy="457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C</a:t>
                </a:r>
                <a:endParaRPr lang="nl-NL" altLang="nl-NL" sz="18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Oval 37"/>
              <p:cNvSpPr>
                <a:spLocks noChangeArrowheads="1"/>
              </p:cNvSpPr>
              <p:nvPr/>
            </p:nvSpPr>
            <p:spPr bwMode="auto">
              <a:xfrm rot="5400000">
                <a:off x="5597087" y="2659995"/>
                <a:ext cx="396875" cy="381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" name="Group 38"/>
            <p:cNvGrpSpPr>
              <a:grpSpLocks/>
            </p:cNvGrpSpPr>
            <p:nvPr/>
          </p:nvGrpSpPr>
          <p:grpSpPr bwMode="auto">
            <a:xfrm rot="8001713">
              <a:off x="6142340" y="5243990"/>
              <a:ext cx="1071563" cy="685800"/>
              <a:chOff x="1968" y="912"/>
              <a:chExt cx="963" cy="673"/>
            </a:xfrm>
          </p:grpSpPr>
          <p:sp>
            <p:nvSpPr>
              <p:cNvPr id="37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7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7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" name="Group 38"/>
            <p:cNvGrpSpPr>
              <a:grpSpLocks/>
            </p:cNvGrpSpPr>
            <p:nvPr/>
          </p:nvGrpSpPr>
          <p:grpSpPr bwMode="auto">
            <a:xfrm rot="9233764">
              <a:off x="858927" y="3965593"/>
              <a:ext cx="1071563" cy="685800"/>
              <a:chOff x="1968" y="912"/>
              <a:chExt cx="963" cy="673"/>
            </a:xfrm>
          </p:grpSpPr>
          <p:sp>
            <p:nvSpPr>
              <p:cNvPr id="36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7" name="Group 38"/>
            <p:cNvGrpSpPr>
              <a:grpSpLocks/>
            </p:cNvGrpSpPr>
            <p:nvPr/>
          </p:nvGrpSpPr>
          <p:grpSpPr bwMode="auto">
            <a:xfrm rot="19573182">
              <a:off x="2571989" y="476282"/>
              <a:ext cx="1071563" cy="685800"/>
              <a:chOff x="1968" y="912"/>
              <a:chExt cx="963" cy="673"/>
            </a:xfrm>
          </p:grpSpPr>
          <p:sp>
            <p:nvSpPr>
              <p:cNvPr id="36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H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oup 38"/>
            <p:cNvGrpSpPr>
              <a:grpSpLocks/>
            </p:cNvGrpSpPr>
            <p:nvPr/>
          </p:nvGrpSpPr>
          <p:grpSpPr bwMode="auto">
            <a:xfrm rot="20917401">
              <a:off x="4320601" y="4143393"/>
              <a:ext cx="1071563" cy="685800"/>
              <a:chOff x="1968" y="912"/>
              <a:chExt cx="963" cy="673"/>
            </a:xfrm>
          </p:grpSpPr>
          <p:sp>
            <p:nvSpPr>
              <p:cNvPr id="35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9" name="Group 38"/>
            <p:cNvGrpSpPr>
              <a:grpSpLocks/>
            </p:cNvGrpSpPr>
            <p:nvPr/>
          </p:nvGrpSpPr>
          <p:grpSpPr bwMode="auto">
            <a:xfrm rot="20890350">
              <a:off x="1038988" y="5480674"/>
              <a:ext cx="1071563" cy="685800"/>
              <a:chOff x="1968" y="912"/>
              <a:chExt cx="963" cy="673"/>
            </a:xfrm>
          </p:grpSpPr>
          <p:sp>
            <p:nvSpPr>
              <p:cNvPr id="35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5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0" name="Group 38"/>
            <p:cNvGrpSpPr>
              <a:grpSpLocks/>
            </p:cNvGrpSpPr>
            <p:nvPr/>
          </p:nvGrpSpPr>
          <p:grpSpPr bwMode="auto">
            <a:xfrm rot="3694199">
              <a:off x="3450729" y="5646977"/>
              <a:ext cx="1071563" cy="685800"/>
              <a:chOff x="1968" y="912"/>
              <a:chExt cx="963" cy="673"/>
            </a:xfrm>
          </p:grpSpPr>
          <p:sp>
            <p:nvSpPr>
              <p:cNvPr id="34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oup 38"/>
            <p:cNvGrpSpPr>
              <a:grpSpLocks/>
            </p:cNvGrpSpPr>
            <p:nvPr/>
          </p:nvGrpSpPr>
          <p:grpSpPr bwMode="auto">
            <a:xfrm rot="1021399">
              <a:off x="4731759" y="802696"/>
              <a:ext cx="1071563" cy="685800"/>
              <a:chOff x="1968" y="912"/>
              <a:chExt cx="963" cy="673"/>
            </a:xfrm>
          </p:grpSpPr>
          <p:sp>
            <p:nvSpPr>
              <p:cNvPr id="34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4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2" name="Group 38"/>
            <p:cNvGrpSpPr>
              <a:grpSpLocks/>
            </p:cNvGrpSpPr>
            <p:nvPr/>
          </p:nvGrpSpPr>
          <p:grpSpPr bwMode="auto">
            <a:xfrm rot="1044756">
              <a:off x="2366993" y="1824908"/>
              <a:ext cx="1071563" cy="685800"/>
              <a:chOff x="1968" y="912"/>
              <a:chExt cx="963" cy="673"/>
            </a:xfrm>
          </p:grpSpPr>
          <p:sp>
            <p:nvSpPr>
              <p:cNvPr id="33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3" name="Group 38"/>
            <p:cNvGrpSpPr>
              <a:grpSpLocks/>
            </p:cNvGrpSpPr>
            <p:nvPr/>
          </p:nvGrpSpPr>
          <p:grpSpPr bwMode="auto">
            <a:xfrm>
              <a:off x="1158335" y="2508245"/>
              <a:ext cx="1071563" cy="685800"/>
              <a:chOff x="1968" y="912"/>
              <a:chExt cx="963" cy="673"/>
            </a:xfrm>
          </p:grpSpPr>
          <p:sp>
            <p:nvSpPr>
              <p:cNvPr id="330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1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32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O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oup 38"/>
            <p:cNvGrpSpPr>
              <a:grpSpLocks/>
            </p:cNvGrpSpPr>
            <p:nvPr/>
          </p:nvGrpSpPr>
          <p:grpSpPr bwMode="auto">
            <a:xfrm rot="5400000">
              <a:off x="5897485" y="2446526"/>
              <a:ext cx="1071563" cy="685800"/>
              <a:chOff x="1968" y="912"/>
              <a:chExt cx="963" cy="673"/>
            </a:xfrm>
          </p:grpSpPr>
          <p:sp>
            <p:nvSpPr>
              <p:cNvPr id="325" name="Rectangle 39"/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26" name="Rectangle 40"/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27" name="Oval 41"/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 dirty="0">
                    <a:latin typeface="Arial" panose="020B0604020202020204" pitchFamily="34" charset="0"/>
                  </a:rPr>
                  <a:t>O</a:t>
                </a: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Oval 42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Oval 43"/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1800" b="1">
                    <a:latin typeface="Arial" panose="020B0604020202020204" pitchFamily="34" charset="0"/>
                  </a:rPr>
                  <a:t>H</a:t>
                </a: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90" name="Groep 289">
            <a:extLst>
              <a:ext uri="{FF2B5EF4-FFF2-40B4-BE49-F238E27FC236}">
                <a16:creationId xmlns:a16="http://schemas.microsoft.com/office/drawing/2014/main" id="{68FCD545-D0C8-40A0-B7A4-A727DD0AA8C2}"/>
              </a:ext>
            </a:extLst>
          </p:cNvPr>
          <p:cNvGrpSpPr/>
          <p:nvPr/>
        </p:nvGrpSpPr>
        <p:grpSpPr>
          <a:xfrm>
            <a:off x="9145119" y="4699397"/>
            <a:ext cx="2065081" cy="2161132"/>
            <a:chOff x="9145119" y="4699397"/>
            <a:chExt cx="2065081" cy="2161132"/>
          </a:xfrm>
        </p:grpSpPr>
        <p:pic>
          <p:nvPicPr>
            <p:cNvPr id="288" name="Afbeelding 287">
              <a:extLst>
                <a:ext uri="{FF2B5EF4-FFF2-40B4-BE49-F238E27FC236}">
                  <a16:creationId xmlns:a16="http://schemas.microsoft.com/office/drawing/2014/main" id="{16C364F0-23E9-4141-9B23-BCA80970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119" y="4699397"/>
              <a:ext cx="2065081" cy="2161132"/>
            </a:xfrm>
            <a:prstGeom prst="rect">
              <a:avLst/>
            </a:prstGeom>
          </p:spPr>
        </p:pic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46E8B179-4830-4169-8764-B61165A93CB8}"/>
                </a:ext>
              </a:extLst>
            </p:cNvPr>
            <p:cNvSpPr/>
            <p:nvPr/>
          </p:nvSpPr>
          <p:spPr>
            <a:xfrm>
              <a:off x="9470748" y="4738401"/>
              <a:ext cx="305306" cy="468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0" name="Afbeelding 219">
            <a:extLst>
              <a:ext uri="{FF2B5EF4-FFF2-40B4-BE49-F238E27FC236}">
                <a16:creationId xmlns:a16="http://schemas.microsoft.com/office/drawing/2014/main" id="{C40CB752-86D4-48BF-B9AC-B53B0AB4E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67" y="4630769"/>
            <a:ext cx="278391" cy="6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2587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733" r="34242" b="52014"/>
          <a:stretch/>
        </p:blipFill>
        <p:spPr>
          <a:xfrm>
            <a:off x="-68980" y="-459270"/>
            <a:ext cx="9518469" cy="7560942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 rot="21357714">
            <a:off x="815071" y="3421434"/>
            <a:ext cx="1123405" cy="4023360"/>
          </a:xfrm>
          <a:prstGeom prst="ellipse">
            <a:avLst/>
          </a:prstGeom>
          <a:solidFill>
            <a:srgbClr val="AA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 rot="651421">
            <a:off x="7964267" y="3557533"/>
            <a:ext cx="2357784" cy="4023360"/>
          </a:xfrm>
          <a:prstGeom prst="ellipse">
            <a:avLst/>
          </a:prstGeom>
          <a:solidFill>
            <a:srgbClr val="AA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 rot="651421">
            <a:off x="-269759" y="5450536"/>
            <a:ext cx="2634980" cy="2487348"/>
          </a:xfrm>
          <a:prstGeom prst="ellipse">
            <a:avLst/>
          </a:prstGeom>
          <a:solidFill>
            <a:srgbClr val="AA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</p:spTree>
    <p:extLst>
      <p:ext uri="{BB962C8B-B14F-4D97-AF65-F5344CB8AC3E}">
        <p14:creationId xmlns:p14="http://schemas.microsoft.com/office/powerpoint/2010/main" val="510139764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BFB0837-CCD2-42A2-B809-38D76AFF5CE0}"/>
              </a:ext>
            </a:extLst>
          </p:cNvPr>
          <p:cNvGrpSpPr/>
          <p:nvPr/>
        </p:nvGrpSpPr>
        <p:grpSpPr>
          <a:xfrm>
            <a:off x="828000" y="683995"/>
            <a:ext cx="4652773" cy="457779"/>
            <a:chOff x="828000" y="683995"/>
            <a:chExt cx="4652773" cy="457779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90C4AA20-07C2-4125-A69D-0F5DC1594B9E}"/>
                </a:ext>
              </a:extLst>
            </p:cNvPr>
            <p:cNvSpPr txBox="1"/>
            <p:nvPr/>
          </p:nvSpPr>
          <p:spPr>
            <a:xfrm>
              <a:off x="3663224" y="733116"/>
              <a:ext cx="1817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Water aantonen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B02D45C6-A7EA-4D30-A02D-0DDE55EB5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00" y="683995"/>
              <a:ext cx="288032" cy="45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77492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EBA5B-E1D5-4A09-9774-BB65F68C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2"/>
          <a:stretch/>
        </p:blipFill>
        <p:spPr>
          <a:xfrm>
            <a:off x="1681018" y="0"/>
            <a:ext cx="5846618" cy="694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024ABDD-CD99-4982-813C-FFCD9B3BB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56756" r="41740" b="31510"/>
          <a:stretch/>
        </p:blipFill>
        <p:spPr>
          <a:xfrm>
            <a:off x="3814291" y="3094182"/>
            <a:ext cx="1580067" cy="894508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ACDE9E10-EF36-4E6F-9601-A25C946DFF03}"/>
              </a:ext>
            </a:extLst>
          </p:cNvPr>
          <p:cNvSpPr/>
          <p:nvPr/>
        </p:nvSpPr>
        <p:spPr>
          <a:xfrm rot="11760000">
            <a:off x="4443615" y="2859240"/>
            <a:ext cx="216000" cy="216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F5A9E87-0C99-44CE-8866-9ECD35AE2FC0}"/>
              </a:ext>
            </a:extLst>
          </p:cNvPr>
          <p:cNvSpPr txBox="1"/>
          <p:nvPr/>
        </p:nvSpPr>
        <p:spPr>
          <a:xfrm>
            <a:off x="3823527" y="3804024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Wit kopersulfaat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56BA21-7322-46EB-871C-FBE2ABDC03CB}"/>
              </a:ext>
            </a:extLst>
          </p:cNvPr>
          <p:cNvSpPr txBox="1"/>
          <p:nvPr/>
        </p:nvSpPr>
        <p:spPr>
          <a:xfrm>
            <a:off x="4688956" y="2892425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Druppel water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BD9B91B-E27A-4C90-A305-6B95627C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39195" r="49196" b="56710"/>
          <a:stretch/>
        </p:blipFill>
        <p:spPr>
          <a:xfrm>
            <a:off x="4354308" y="2676992"/>
            <a:ext cx="293951" cy="280800"/>
          </a:xfrm>
          <a:prstGeom prst="rect">
            <a:avLst/>
          </a:prstGeom>
        </p:spPr>
      </p:pic>
      <p:sp>
        <p:nvSpPr>
          <p:cNvPr id="12" name="Boog 11">
            <a:extLst>
              <a:ext uri="{FF2B5EF4-FFF2-40B4-BE49-F238E27FC236}">
                <a16:creationId xmlns:a16="http://schemas.microsoft.com/office/drawing/2014/main" id="{9C270F10-70CC-4EE7-9B0C-A331A7C1D6AB}"/>
              </a:ext>
            </a:extLst>
          </p:cNvPr>
          <p:cNvSpPr/>
          <p:nvPr/>
        </p:nvSpPr>
        <p:spPr>
          <a:xfrm rot="7781940">
            <a:off x="4350577" y="2585073"/>
            <a:ext cx="442846" cy="359444"/>
          </a:xfrm>
          <a:prstGeom prst="arc">
            <a:avLst>
              <a:gd name="adj1" fmla="val 17411272"/>
              <a:gd name="adj2" fmla="val 21179474"/>
            </a:avLst>
          </a:prstGeom>
          <a:ln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315AD6-43CC-4690-AF7C-5657238F586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+mn-lt"/>
              </a:rPr>
              <a:t>Reagentia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1FABDB7-2E52-41D6-A00B-2F23AA27CF71}"/>
              </a:ext>
            </a:extLst>
          </p:cNvPr>
          <p:cNvGrpSpPr/>
          <p:nvPr/>
        </p:nvGrpSpPr>
        <p:grpSpPr>
          <a:xfrm>
            <a:off x="828000" y="683995"/>
            <a:ext cx="4652773" cy="457779"/>
            <a:chOff x="828000" y="683995"/>
            <a:chExt cx="4652773" cy="45777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631F59E-B67F-440D-B1E0-5A72C68483F0}"/>
                </a:ext>
              </a:extLst>
            </p:cNvPr>
            <p:cNvSpPr txBox="1"/>
            <p:nvPr/>
          </p:nvSpPr>
          <p:spPr>
            <a:xfrm>
              <a:off x="3663224" y="733116"/>
              <a:ext cx="1817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Water aantonen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2843065C-14E0-41CF-9218-08C162DF1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00" y="683995"/>
              <a:ext cx="288032" cy="45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9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0104 0.0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EBA5B-E1D5-4A09-9774-BB65F68C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2"/>
          <a:stretch/>
        </p:blipFill>
        <p:spPr>
          <a:xfrm>
            <a:off x="1681018" y="0"/>
            <a:ext cx="5846618" cy="694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5A9E87-0C99-44CE-8866-9ECD35AE2FC0}"/>
              </a:ext>
            </a:extLst>
          </p:cNvPr>
          <p:cNvSpPr txBox="1"/>
          <p:nvPr/>
        </p:nvSpPr>
        <p:spPr>
          <a:xfrm>
            <a:off x="3823527" y="3804024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Wit kopersulfaat </a:t>
            </a:r>
            <a:r>
              <a:rPr 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 blauw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BD9B91B-E27A-4C90-A305-6B95627C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39195" r="49196" b="56710"/>
          <a:stretch/>
        </p:blipFill>
        <p:spPr>
          <a:xfrm>
            <a:off x="4354308" y="2676992"/>
            <a:ext cx="293951" cy="280800"/>
          </a:xfrm>
          <a:prstGeom prst="rect">
            <a:avLst/>
          </a:prstGeom>
        </p:spPr>
      </p:pic>
      <p:sp>
        <p:nvSpPr>
          <p:cNvPr id="12" name="Boog 11">
            <a:extLst>
              <a:ext uri="{FF2B5EF4-FFF2-40B4-BE49-F238E27FC236}">
                <a16:creationId xmlns:a16="http://schemas.microsoft.com/office/drawing/2014/main" id="{9C270F10-70CC-4EE7-9B0C-A331A7C1D6AB}"/>
              </a:ext>
            </a:extLst>
          </p:cNvPr>
          <p:cNvSpPr/>
          <p:nvPr/>
        </p:nvSpPr>
        <p:spPr>
          <a:xfrm rot="7781940">
            <a:off x="4350577" y="2585073"/>
            <a:ext cx="442846" cy="359444"/>
          </a:xfrm>
          <a:prstGeom prst="arc">
            <a:avLst>
              <a:gd name="adj1" fmla="val 17411272"/>
              <a:gd name="adj2" fmla="val 21179474"/>
            </a:avLst>
          </a:prstGeom>
          <a:ln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315AD6-43CC-4690-AF7C-5657238F586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+mn-lt"/>
              </a:rPr>
              <a:t>Reagentia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1FABDB7-2E52-41D6-A00B-2F23AA27CF71}"/>
              </a:ext>
            </a:extLst>
          </p:cNvPr>
          <p:cNvGrpSpPr/>
          <p:nvPr/>
        </p:nvGrpSpPr>
        <p:grpSpPr>
          <a:xfrm>
            <a:off x="828000" y="683995"/>
            <a:ext cx="4652773" cy="457779"/>
            <a:chOff x="828000" y="683995"/>
            <a:chExt cx="4652773" cy="45777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631F59E-B67F-440D-B1E0-5A72C68483F0}"/>
                </a:ext>
              </a:extLst>
            </p:cNvPr>
            <p:cNvSpPr txBox="1"/>
            <p:nvPr/>
          </p:nvSpPr>
          <p:spPr>
            <a:xfrm>
              <a:off x="3663224" y="733116"/>
              <a:ext cx="1817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Water aantonen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2843065C-14E0-41CF-9218-08C162DF1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00" y="683995"/>
              <a:ext cx="288032" cy="45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6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E0216EE-1523-45FB-89F8-F9637586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0" y="1197047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77568E3-75A1-488F-B6DC-8AA8FF0C5659}"/>
              </a:ext>
            </a:extLst>
          </p:cNvPr>
          <p:cNvSpPr/>
          <p:nvPr/>
        </p:nvSpPr>
        <p:spPr>
          <a:xfrm rot="1630572">
            <a:off x="3081338" y="995363"/>
            <a:ext cx="914400" cy="22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40944623-F6D6-43C4-AC61-7C1B9C10F79B}"/>
              </a:ext>
            </a:extLst>
          </p:cNvPr>
          <p:cNvSpPr/>
          <p:nvPr/>
        </p:nvSpPr>
        <p:spPr>
          <a:xfrm>
            <a:off x="3635896" y="2701790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C13504-6592-4B44-87DD-894129902446}"/>
              </a:ext>
            </a:extLst>
          </p:cNvPr>
          <p:cNvSpPr txBox="1"/>
          <p:nvPr/>
        </p:nvSpPr>
        <p:spPr>
          <a:xfrm rot="3840000">
            <a:off x="4524610" y="3055791"/>
            <a:ext cx="256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Verlagen van de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705423-7F19-47BA-8FD6-791DA82F6047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9E18295-9B80-4F71-A047-391673980FAB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</p:spTree>
    <p:extLst>
      <p:ext uri="{BB962C8B-B14F-4D97-AF65-F5344CB8AC3E}">
        <p14:creationId xmlns:p14="http://schemas.microsoft.com/office/powerpoint/2010/main" val="3868407098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EBA5B-E1D5-4A09-9774-BB65F68C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2"/>
          <a:stretch/>
        </p:blipFill>
        <p:spPr>
          <a:xfrm>
            <a:off x="1681018" y="0"/>
            <a:ext cx="5846618" cy="694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5A9E87-0C99-44CE-8866-9ECD35AE2FC0}"/>
              </a:ext>
            </a:extLst>
          </p:cNvPr>
          <p:cNvSpPr txBox="1"/>
          <p:nvPr/>
        </p:nvSpPr>
        <p:spPr>
          <a:xfrm>
            <a:off x="3823527" y="3804024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Wit kopersulfaat wordt blauw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BD9B91B-E27A-4C90-A305-6B95627CC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39195" r="49196" b="56710"/>
          <a:stretch/>
        </p:blipFill>
        <p:spPr>
          <a:xfrm>
            <a:off x="4354308" y="2676992"/>
            <a:ext cx="293951" cy="280800"/>
          </a:xfrm>
          <a:prstGeom prst="rect">
            <a:avLst/>
          </a:prstGeom>
        </p:spPr>
      </p:pic>
      <p:sp>
        <p:nvSpPr>
          <p:cNvPr id="12" name="Boog 11">
            <a:extLst>
              <a:ext uri="{FF2B5EF4-FFF2-40B4-BE49-F238E27FC236}">
                <a16:creationId xmlns:a16="http://schemas.microsoft.com/office/drawing/2014/main" id="{9C270F10-70CC-4EE7-9B0C-A331A7C1D6AB}"/>
              </a:ext>
            </a:extLst>
          </p:cNvPr>
          <p:cNvSpPr/>
          <p:nvPr/>
        </p:nvSpPr>
        <p:spPr>
          <a:xfrm rot="7781940">
            <a:off x="4350577" y="2585073"/>
            <a:ext cx="442846" cy="359444"/>
          </a:xfrm>
          <a:prstGeom prst="arc">
            <a:avLst>
              <a:gd name="adj1" fmla="val 17411272"/>
              <a:gd name="adj2" fmla="val 21179474"/>
            </a:avLst>
          </a:prstGeom>
          <a:ln>
            <a:solidFill>
              <a:srgbClr val="6B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315AD6-43CC-4690-AF7C-5657238F586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E1FABDB7-2E52-41D6-A00B-2F23AA27CF71}"/>
              </a:ext>
            </a:extLst>
          </p:cNvPr>
          <p:cNvGrpSpPr/>
          <p:nvPr/>
        </p:nvGrpSpPr>
        <p:grpSpPr>
          <a:xfrm>
            <a:off x="828000" y="683995"/>
            <a:ext cx="4652773" cy="457779"/>
            <a:chOff x="828000" y="683995"/>
            <a:chExt cx="4652773" cy="45777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631F59E-B67F-440D-B1E0-5A72C68483F0}"/>
                </a:ext>
              </a:extLst>
            </p:cNvPr>
            <p:cNvSpPr txBox="1"/>
            <p:nvPr/>
          </p:nvSpPr>
          <p:spPr>
            <a:xfrm>
              <a:off x="3663224" y="733116"/>
              <a:ext cx="1817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Water aantonen</a:t>
              </a:r>
              <a:endParaRPr lang="nl-NL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2843065C-14E0-41CF-9218-08C162DF1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00" y="683995"/>
              <a:ext cx="288032" cy="45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D7079EED-7942-4300-BCDB-0EA8476C3214}"/>
              </a:ext>
            </a:extLst>
          </p:cNvPr>
          <p:cNvSpPr txBox="1"/>
          <p:nvPr/>
        </p:nvSpPr>
        <p:spPr>
          <a:xfrm>
            <a:off x="2339752" y="4142578"/>
            <a:ext cx="407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 kopersulfaat is een reagens voor water</a:t>
            </a:r>
          </a:p>
        </p:txBody>
      </p:sp>
    </p:spTree>
    <p:extLst>
      <p:ext uri="{BB962C8B-B14F-4D97-AF65-F5344CB8AC3E}">
        <p14:creationId xmlns:p14="http://schemas.microsoft.com/office/powerpoint/2010/main" val="23509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660C2D9-B0F0-4A14-AC68-439871A93905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3D08AE6-C404-4BD4-910D-EB3CAE64D6D1}"/>
              </a:ext>
            </a:extLst>
          </p:cNvPr>
          <p:cNvGrpSpPr/>
          <p:nvPr/>
        </p:nvGrpSpPr>
        <p:grpSpPr>
          <a:xfrm>
            <a:off x="3444555" y="690650"/>
            <a:ext cx="7707968" cy="461665"/>
            <a:chOff x="3444555" y="690650"/>
            <a:chExt cx="7707968" cy="461665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CE39EAB8-8CA0-47E1-85A9-F7A11C7A9C8A}"/>
                </a:ext>
              </a:extLst>
            </p:cNvPr>
            <p:cNvSpPr txBox="1"/>
            <p:nvPr/>
          </p:nvSpPr>
          <p:spPr>
            <a:xfrm>
              <a:off x="3444555" y="734878"/>
              <a:ext cx="2513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Het gas CO</a:t>
              </a:r>
              <a:r>
                <a:rPr lang="nl-NL" baseline="-25000" dirty="0">
                  <a:solidFill>
                    <a:srgbClr val="FF0000"/>
                  </a:solidFill>
                </a:rPr>
                <a:t>2</a:t>
              </a:r>
              <a:r>
                <a:rPr lang="nl-NL" dirty="0">
                  <a:solidFill>
                    <a:srgbClr val="FF0000"/>
                  </a:solidFill>
                </a:rPr>
                <a:t> aantonen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oep 171">
              <a:extLst>
                <a:ext uri="{FF2B5EF4-FFF2-40B4-BE49-F238E27FC236}">
                  <a16:creationId xmlns:a16="http://schemas.microsoft.com/office/drawing/2014/main" id="{6A299328-4C46-42D6-BE54-2616F8AE2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7987" y="690650"/>
              <a:ext cx="4824536" cy="461665"/>
              <a:chOff x="7740787" y="2606250"/>
              <a:chExt cx="4824536" cy="461756"/>
            </a:xfrm>
          </p:grpSpPr>
          <p:sp>
            <p:nvSpPr>
              <p:cNvPr id="18" name="Text Box 55">
                <a:extLst>
                  <a:ext uri="{FF2B5EF4-FFF2-40B4-BE49-F238E27FC236}">
                    <a16:creationId xmlns:a16="http://schemas.microsoft.com/office/drawing/2014/main" id="{B34D5E6D-1051-4846-AA2D-67D2CCE9A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0787" y="2636021"/>
                <a:ext cx="4824536" cy="400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nl-NL" sz="2000" dirty="0">
                    <a:latin typeface="Arial" panose="020B0604020202020204" pitchFamily="34" charset="0"/>
                  </a:rPr>
                  <a:t>  </a:t>
                </a:r>
                <a:endParaRPr lang="nl-NL" altLang="nl-NL" sz="2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Text Box 58">
                <a:extLst>
                  <a:ext uri="{FF2B5EF4-FFF2-40B4-BE49-F238E27FC236}">
                    <a16:creationId xmlns:a16="http://schemas.microsoft.com/office/drawing/2014/main" id="{49F7877D-DB62-4EF6-817A-7176CF19E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6800" y="2606250"/>
                <a:ext cx="540288" cy="461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nl-NL" sz="2400" dirty="0">
                    <a:latin typeface="Arial" panose="020B0604020202020204" pitchFamily="34" charset="0"/>
                  </a:rPr>
                  <a:t>  </a:t>
                </a:r>
                <a:endParaRPr lang="nl-NL" altLang="nl-NL" sz="2400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83518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http://internettrash.com/users/chemie@dcn-nl.demon.nl/Proef/chroomkaliumsul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667"/>
          <a:stretch/>
        </p:blipFill>
        <p:spPr bwMode="auto">
          <a:xfrm>
            <a:off x="1203776" y="1595306"/>
            <a:ext cx="30956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866775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Afbeelding 6" descr="bunsenbrander,branden,klaslokaal,snoer,brand,vlam,illustratie,metaal,wetenschap,staal,schakelaar,bunsenbrander,branden,klaslokaal,snoer">
            <a:hlinkClick r:id="rId4" tgtFrame="&quot;_blank&quot;" tooltip="&quot;Cartoon vectorillustratie van een bunsenbrander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3" y="2639998"/>
            <a:ext cx="11620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Vrije vorm 2"/>
          <p:cNvSpPr/>
          <p:nvPr/>
        </p:nvSpPr>
        <p:spPr>
          <a:xfrm>
            <a:off x="2374084" y="2202685"/>
            <a:ext cx="678947" cy="274282"/>
          </a:xfrm>
          <a:custGeom>
            <a:avLst/>
            <a:gdLst>
              <a:gd name="connsiteX0" fmla="*/ 0 w 619565"/>
              <a:gd name="connsiteY0" fmla="*/ 79121 h 274282"/>
              <a:gd name="connsiteX1" fmla="*/ 285226 w 619565"/>
              <a:gd name="connsiteY1" fmla="*/ 3620 h 274282"/>
              <a:gd name="connsiteX2" fmla="*/ 335560 w 619565"/>
              <a:gd name="connsiteY2" fmla="*/ 12009 h 274282"/>
              <a:gd name="connsiteX3" fmla="*/ 486562 w 619565"/>
              <a:gd name="connsiteY3" fmla="*/ 12009 h 274282"/>
              <a:gd name="connsiteX4" fmla="*/ 612397 w 619565"/>
              <a:gd name="connsiteY4" fmla="*/ 53954 h 274282"/>
              <a:gd name="connsiteX5" fmla="*/ 604008 w 619565"/>
              <a:gd name="connsiteY5" fmla="*/ 104287 h 274282"/>
              <a:gd name="connsiteX6" fmla="*/ 604008 w 619565"/>
              <a:gd name="connsiteY6" fmla="*/ 146232 h 274282"/>
              <a:gd name="connsiteX7" fmla="*/ 528507 w 619565"/>
              <a:gd name="connsiteY7" fmla="*/ 221733 h 274282"/>
              <a:gd name="connsiteX8" fmla="*/ 478173 w 619565"/>
              <a:gd name="connsiteY8" fmla="*/ 263678 h 274282"/>
              <a:gd name="connsiteX9" fmla="*/ 411061 w 619565"/>
              <a:gd name="connsiteY9" fmla="*/ 263678 h 274282"/>
              <a:gd name="connsiteX10" fmla="*/ 318782 w 619565"/>
              <a:gd name="connsiteY10" fmla="*/ 272067 h 274282"/>
              <a:gd name="connsiteX11" fmla="*/ 192947 w 619565"/>
              <a:gd name="connsiteY11" fmla="*/ 272067 h 274282"/>
              <a:gd name="connsiteX12" fmla="*/ 151002 w 619565"/>
              <a:gd name="connsiteY12" fmla="*/ 246900 h 274282"/>
              <a:gd name="connsiteX13" fmla="*/ 67112 w 619565"/>
              <a:gd name="connsiteY13" fmla="*/ 204955 h 274282"/>
              <a:gd name="connsiteX14" fmla="*/ 58723 w 619565"/>
              <a:gd name="connsiteY14" fmla="*/ 188177 h 274282"/>
              <a:gd name="connsiteX15" fmla="*/ 41945 w 619565"/>
              <a:gd name="connsiteY15" fmla="*/ 171399 h 274282"/>
              <a:gd name="connsiteX16" fmla="*/ 33556 w 619565"/>
              <a:gd name="connsiteY16" fmla="*/ 146232 h 274282"/>
              <a:gd name="connsiteX17" fmla="*/ 0 w 619565"/>
              <a:gd name="connsiteY17" fmla="*/ 79121 h 2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565" h="274282">
                <a:moveTo>
                  <a:pt x="0" y="79121"/>
                </a:moveTo>
                <a:cubicBezTo>
                  <a:pt x="114649" y="46963"/>
                  <a:pt x="229299" y="14805"/>
                  <a:pt x="285226" y="3620"/>
                </a:cubicBezTo>
                <a:cubicBezTo>
                  <a:pt x="341153" y="-7565"/>
                  <a:pt x="302004" y="10611"/>
                  <a:pt x="335560" y="12009"/>
                </a:cubicBezTo>
                <a:cubicBezTo>
                  <a:pt x="369116" y="13407"/>
                  <a:pt x="440423" y="5018"/>
                  <a:pt x="486562" y="12009"/>
                </a:cubicBezTo>
                <a:cubicBezTo>
                  <a:pt x="532701" y="19000"/>
                  <a:pt x="592823" y="38574"/>
                  <a:pt x="612397" y="53954"/>
                </a:cubicBezTo>
                <a:cubicBezTo>
                  <a:pt x="631971" y="69334"/>
                  <a:pt x="605406" y="88907"/>
                  <a:pt x="604008" y="104287"/>
                </a:cubicBezTo>
                <a:cubicBezTo>
                  <a:pt x="602610" y="119667"/>
                  <a:pt x="616592" y="126658"/>
                  <a:pt x="604008" y="146232"/>
                </a:cubicBezTo>
                <a:cubicBezTo>
                  <a:pt x="591425" y="165806"/>
                  <a:pt x="549479" y="202159"/>
                  <a:pt x="528507" y="221733"/>
                </a:cubicBezTo>
                <a:cubicBezTo>
                  <a:pt x="507535" y="241307"/>
                  <a:pt x="497747" y="256687"/>
                  <a:pt x="478173" y="263678"/>
                </a:cubicBezTo>
                <a:cubicBezTo>
                  <a:pt x="458599" y="270669"/>
                  <a:pt x="437626" y="262280"/>
                  <a:pt x="411061" y="263678"/>
                </a:cubicBezTo>
                <a:cubicBezTo>
                  <a:pt x="384496" y="265076"/>
                  <a:pt x="355134" y="270669"/>
                  <a:pt x="318782" y="272067"/>
                </a:cubicBezTo>
                <a:cubicBezTo>
                  <a:pt x="282430" y="273465"/>
                  <a:pt x="220910" y="276261"/>
                  <a:pt x="192947" y="272067"/>
                </a:cubicBezTo>
                <a:cubicBezTo>
                  <a:pt x="164984" y="267873"/>
                  <a:pt x="171975" y="258085"/>
                  <a:pt x="151002" y="246900"/>
                </a:cubicBezTo>
                <a:cubicBezTo>
                  <a:pt x="130030" y="235715"/>
                  <a:pt x="82492" y="214742"/>
                  <a:pt x="67112" y="204955"/>
                </a:cubicBezTo>
                <a:cubicBezTo>
                  <a:pt x="51732" y="195168"/>
                  <a:pt x="62917" y="193770"/>
                  <a:pt x="58723" y="188177"/>
                </a:cubicBezTo>
                <a:cubicBezTo>
                  <a:pt x="54529" y="182584"/>
                  <a:pt x="46139" y="178390"/>
                  <a:pt x="41945" y="171399"/>
                </a:cubicBezTo>
                <a:cubicBezTo>
                  <a:pt x="37751" y="164408"/>
                  <a:pt x="33556" y="146232"/>
                  <a:pt x="33556" y="146232"/>
                </a:cubicBezTo>
                <a:lnTo>
                  <a:pt x="0" y="791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974672" y="2877424"/>
            <a:ext cx="115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wasflesje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2969703" y="1595306"/>
            <a:ext cx="1258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bolbuis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oorde 17"/>
          <p:cNvSpPr/>
          <p:nvPr/>
        </p:nvSpPr>
        <p:spPr>
          <a:xfrm rot="17707589">
            <a:off x="2301935" y="1697123"/>
            <a:ext cx="756740" cy="841058"/>
          </a:xfrm>
          <a:prstGeom prst="chord">
            <a:avLst>
              <a:gd name="adj1" fmla="val 5244779"/>
              <a:gd name="adj2" fmla="val 131240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2" name="Rechthoek 1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10" name="Pijl: omlaag 9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76D6215-AE01-482C-897D-C3B5E88911E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49" name="Maan 48">
            <a:extLst>
              <a:ext uri="{FF2B5EF4-FFF2-40B4-BE49-F238E27FC236}">
                <a16:creationId xmlns:a16="http://schemas.microsoft.com/office/drawing/2014/main" id="{610F1E6D-1020-4348-8EBE-CD23F91BBB6D}"/>
              </a:ext>
            </a:extLst>
          </p:cNvPr>
          <p:cNvSpPr/>
          <p:nvPr/>
        </p:nvSpPr>
        <p:spPr>
          <a:xfrm rot="16200000">
            <a:off x="2487533" y="2141785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2831471" y="248201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koolstof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0AD35FAA-FA66-4821-9F45-A00D28253B2D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CO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http://internettrash.com/users/chemie@dcn-nl.demon.nl/Proef/chroomkaliumsul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667"/>
          <a:stretch/>
        </p:blipFill>
        <p:spPr bwMode="auto">
          <a:xfrm>
            <a:off x="1203776" y="1595306"/>
            <a:ext cx="30956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866775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Afbeelding 6" descr="bunsenbrander,branden,klaslokaal,snoer,brand,vlam,illustratie,metaal,wetenschap,staal,schakelaar,bunsenbrander,branden,klaslokaal,snoer">
            <a:hlinkClick r:id="rId4" tgtFrame="&quot;_blank&quot;" tooltip="&quot;Cartoon vectorillustratie van een bunsenbrander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3" y="2639998"/>
            <a:ext cx="11620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Vrije vorm 2"/>
          <p:cNvSpPr/>
          <p:nvPr/>
        </p:nvSpPr>
        <p:spPr>
          <a:xfrm>
            <a:off x="2374084" y="2202685"/>
            <a:ext cx="678947" cy="274282"/>
          </a:xfrm>
          <a:custGeom>
            <a:avLst/>
            <a:gdLst>
              <a:gd name="connsiteX0" fmla="*/ 0 w 619565"/>
              <a:gd name="connsiteY0" fmla="*/ 79121 h 274282"/>
              <a:gd name="connsiteX1" fmla="*/ 285226 w 619565"/>
              <a:gd name="connsiteY1" fmla="*/ 3620 h 274282"/>
              <a:gd name="connsiteX2" fmla="*/ 335560 w 619565"/>
              <a:gd name="connsiteY2" fmla="*/ 12009 h 274282"/>
              <a:gd name="connsiteX3" fmla="*/ 486562 w 619565"/>
              <a:gd name="connsiteY3" fmla="*/ 12009 h 274282"/>
              <a:gd name="connsiteX4" fmla="*/ 612397 w 619565"/>
              <a:gd name="connsiteY4" fmla="*/ 53954 h 274282"/>
              <a:gd name="connsiteX5" fmla="*/ 604008 w 619565"/>
              <a:gd name="connsiteY5" fmla="*/ 104287 h 274282"/>
              <a:gd name="connsiteX6" fmla="*/ 604008 w 619565"/>
              <a:gd name="connsiteY6" fmla="*/ 146232 h 274282"/>
              <a:gd name="connsiteX7" fmla="*/ 528507 w 619565"/>
              <a:gd name="connsiteY7" fmla="*/ 221733 h 274282"/>
              <a:gd name="connsiteX8" fmla="*/ 478173 w 619565"/>
              <a:gd name="connsiteY8" fmla="*/ 263678 h 274282"/>
              <a:gd name="connsiteX9" fmla="*/ 411061 w 619565"/>
              <a:gd name="connsiteY9" fmla="*/ 263678 h 274282"/>
              <a:gd name="connsiteX10" fmla="*/ 318782 w 619565"/>
              <a:gd name="connsiteY10" fmla="*/ 272067 h 274282"/>
              <a:gd name="connsiteX11" fmla="*/ 192947 w 619565"/>
              <a:gd name="connsiteY11" fmla="*/ 272067 h 274282"/>
              <a:gd name="connsiteX12" fmla="*/ 151002 w 619565"/>
              <a:gd name="connsiteY12" fmla="*/ 246900 h 274282"/>
              <a:gd name="connsiteX13" fmla="*/ 67112 w 619565"/>
              <a:gd name="connsiteY13" fmla="*/ 204955 h 274282"/>
              <a:gd name="connsiteX14" fmla="*/ 58723 w 619565"/>
              <a:gd name="connsiteY14" fmla="*/ 188177 h 274282"/>
              <a:gd name="connsiteX15" fmla="*/ 41945 w 619565"/>
              <a:gd name="connsiteY15" fmla="*/ 171399 h 274282"/>
              <a:gd name="connsiteX16" fmla="*/ 33556 w 619565"/>
              <a:gd name="connsiteY16" fmla="*/ 146232 h 274282"/>
              <a:gd name="connsiteX17" fmla="*/ 0 w 619565"/>
              <a:gd name="connsiteY17" fmla="*/ 79121 h 2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565" h="274282">
                <a:moveTo>
                  <a:pt x="0" y="79121"/>
                </a:moveTo>
                <a:cubicBezTo>
                  <a:pt x="114649" y="46963"/>
                  <a:pt x="229299" y="14805"/>
                  <a:pt x="285226" y="3620"/>
                </a:cubicBezTo>
                <a:cubicBezTo>
                  <a:pt x="341153" y="-7565"/>
                  <a:pt x="302004" y="10611"/>
                  <a:pt x="335560" y="12009"/>
                </a:cubicBezTo>
                <a:cubicBezTo>
                  <a:pt x="369116" y="13407"/>
                  <a:pt x="440423" y="5018"/>
                  <a:pt x="486562" y="12009"/>
                </a:cubicBezTo>
                <a:cubicBezTo>
                  <a:pt x="532701" y="19000"/>
                  <a:pt x="592823" y="38574"/>
                  <a:pt x="612397" y="53954"/>
                </a:cubicBezTo>
                <a:cubicBezTo>
                  <a:pt x="631971" y="69334"/>
                  <a:pt x="605406" y="88907"/>
                  <a:pt x="604008" y="104287"/>
                </a:cubicBezTo>
                <a:cubicBezTo>
                  <a:pt x="602610" y="119667"/>
                  <a:pt x="616592" y="126658"/>
                  <a:pt x="604008" y="146232"/>
                </a:cubicBezTo>
                <a:cubicBezTo>
                  <a:pt x="591425" y="165806"/>
                  <a:pt x="549479" y="202159"/>
                  <a:pt x="528507" y="221733"/>
                </a:cubicBezTo>
                <a:cubicBezTo>
                  <a:pt x="507535" y="241307"/>
                  <a:pt x="497747" y="256687"/>
                  <a:pt x="478173" y="263678"/>
                </a:cubicBezTo>
                <a:cubicBezTo>
                  <a:pt x="458599" y="270669"/>
                  <a:pt x="437626" y="262280"/>
                  <a:pt x="411061" y="263678"/>
                </a:cubicBezTo>
                <a:cubicBezTo>
                  <a:pt x="384496" y="265076"/>
                  <a:pt x="355134" y="270669"/>
                  <a:pt x="318782" y="272067"/>
                </a:cubicBezTo>
                <a:cubicBezTo>
                  <a:pt x="282430" y="273465"/>
                  <a:pt x="220910" y="276261"/>
                  <a:pt x="192947" y="272067"/>
                </a:cubicBezTo>
                <a:cubicBezTo>
                  <a:pt x="164984" y="267873"/>
                  <a:pt x="171975" y="258085"/>
                  <a:pt x="151002" y="246900"/>
                </a:cubicBezTo>
                <a:cubicBezTo>
                  <a:pt x="130030" y="235715"/>
                  <a:pt x="82492" y="214742"/>
                  <a:pt x="67112" y="204955"/>
                </a:cubicBezTo>
                <a:cubicBezTo>
                  <a:pt x="51732" y="195168"/>
                  <a:pt x="62917" y="193770"/>
                  <a:pt x="58723" y="188177"/>
                </a:cubicBezTo>
                <a:cubicBezTo>
                  <a:pt x="54529" y="182584"/>
                  <a:pt x="46139" y="178390"/>
                  <a:pt x="41945" y="171399"/>
                </a:cubicBezTo>
                <a:cubicBezTo>
                  <a:pt x="37751" y="164408"/>
                  <a:pt x="33556" y="146232"/>
                  <a:pt x="33556" y="146232"/>
                </a:cubicBezTo>
                <a:lnTo>
                  <a:pt x="0" y="791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974672" y="2877424"/>
            <a:ext cx="1159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wasflesje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2969703" y="1595306"/>
            <a:ext cx="1258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bolbuis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oorde 17"/>
          <p:cNvSpPr/>
          <p:nvPr/>
        </p:nvSpPr>
        <p:spPr>
          <a:xfrm rot="17707589">
            <a:off x="2301935" y="1697123"/>
            <a:ext cx="756740" cy="841058"/>
          </a:xfrm>
          <a:prstGeom prst="chord">
            <a:avLst>
              <a:gd name="adj1" fmla="val 5244779"/>
              <a:gd name="adj2" fmla="val 131240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2" name="Rechthoek 1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10" name="Pijl: omlaag 9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76D6215-AE01-482C-897D-C3B5E88911E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49" name="Maan 48">
            <a:extLst>
              <a:ext uri="{FF2B5EF4-FFF2-40B4-BE49-F238E27FC236}">
                <a16:creationId xmlns:a16="http://schemas.microsoft.com/office/drawing/2014/main" id="{610F1E6D-1020-4348-8EBE-CD23F91BBB6D}"/>
              </a:ext>
            </a:extLst>
          </p:cNvPr>
          <p:cNvSpPr/>
          <p:nvPr/>
        </p:nvSpPr>
        <p:spPr>
          <a:xfrm rot="16200000">
            <a:off x="2487533" y="2141785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2831471" y="248201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koolstof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0AD35FAA-FA66-4821-9F45-A00D28253B2D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CO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  <p:grpSp>
        <p:nvGrpSpPr>
          <p:cNvPr id="32" name="Groep 171">
            <a:extLst>
              <a:ext uri="{FF2B5EF4-FFF2-40B4-BE49-F238E27FC236}">
                <a16:creationId xmlns:a16="http://schemas.microsoft.com/office/drawing/2014/main" id="{A8DF74E2-01A9-46BE-A15C-923096E97EF8}"/>
              </a:ext>
            </a:extLst>
          </p:cNvPr>
          <p:cNvGrpSpPr>
            <a:grpSpLocks/>
          </p:cNvGrpSpPr>
          <p:nvPr/>
        </p:nvGrpSpPr>
        <p:grpSpPr bwMode="auto">
          <a:xfrm>
            <a:off x="1335600" y="4744800"/>
            <a:ext cx="4824536" cy="461665"/>
            <a:chOff x="7740787" y="2606250"/>
            <a:chExt cx="4824536" cy="461756"/>
          </a:xfrm>
        </p:grpSpPr>
        <p:sp>
          <p:nvSpPr>
            <p:cNvPr id="33" name="Text Box 55">
              <a:extLst>
                <a:ext uri="{FF2B5EF4-FFF2-40B4-BE49-F238E27FC236}">
                  <a16:creationId xmlns:a16="http://schemas.microsoft.com/office/drawing/2014/main" id="{E9E0F2E1-1DA5-4B3D-A9D7-C5B7F1E1E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787" y="2636021"/>
              <a:ext cx="482453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C      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56">
              <a:extLst>
                <a:ext uri="{FF2B5EF4-FFF2-40B4-BE49-F238E27FC236}">
                  <a16:creationId xmlns:a16="http://schemas.microsoft.com/office/drawing/2014/main" id="{BB1F9A1E-8DD4-40F1-9B4B-40FA26BE9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9136" y="2830004"/>
              <a:ext cx="420912" cy="5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Text Box 58">
              <a:extLst>
                <a:ext uri="{FF2B5EF4-FFF2-40B4-BE49-F238E27FC236}">
                  <a16:creationId xmlns:a16="http://schemas.microsoft.com/office/drawing/2014/main" id="{AA7F7485-0BF8-4B83-872C-74267DD9B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00" y="2606250"/>
              <a:ext cx="540288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7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internettrash.com/users/chemie@dcn-nl.demon.nl/Proef/chroomkaliumsul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667"/>
          <a:stretch/>
        </p:blipFill>
        <p:spPr bwMode="auto">
          <a:xfrm>
            <a:off x="1208227" y="1595300"/>
            <a:ext cx="30956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Koorde 54">
            <a:extLst>
              <a:ext uri="{FF2B5EF4-FFF2-40B4-BE49-F238E27FC236}">
                <a16:creationId xmlns:a16="http://schemas.microsoft.com/office/drawing/2014/main" id="{C1894611-5F0C-43F1-8468-CA1382385659}"/>
              </a:ext>
            </a:extLst>
          </p:cNvPr>
          <p:cNvSpPr/>
          <p:nvPr/>
        </p:nvSpPr>
        <p:spPr>
          <a:xfrm rot="17504993">
            <a:off x="2310106" y="1697421"/>
            <a:ext cx="756740" cy="841058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1BC6B40-21E2-466D-AA13-7F5AE84935DD}"/>
              </a:ext>
            </a:extLst>
          </p:cNvPr>
          <p:cNvSpPr/>
          <p:nvPr/>
        </p:nvSpPr>
        <p:spPr>
          <a:xfrm>
            <a:off x="2411760" y="2108965"/>
            <a:ext cx="592860" cy="261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Vrije vorm 2">
            <a:extLst>
              <a:ext uri="{FF2B5EF4-FFF2-40B4-BE49-F238E27FC236}">
                <a16:creationId xmlns:a16="http://schemas.microsoft.com/office/drawing/2014/main" id="{EDEF0BBC-F74F-478A-9021-68F25F740E42}"/>
              </a:ext>
            </a:extLst>
          </p:cNvPr>
          <p:cNvSpPr/>
          <p:nvPr/>
        </p:nvSpPr>
        <p:spPr>
          <a:xfrm>
            <a:off x="2352724" y="2333978"/>
            <a:ext cx="678947" cy="274282"/>
          </a:xfrm>
          <a:custGeom>
            <a:avLst/>
            <a:gdLst>
              <a:gd name="connsiteX0" fmla="*/ 0 w 619565"/>
              <a:gd name="connsiteY0" fmla="*/ 79121 h 274282"/>
              <a:gd name="connsiteX1" fmla="*/ 285226 w 619565"/>
              <a:gd name="connsiteY1" fmla="*/ 3620 h 274282"/>
              <a:gd name="connsiteX2" fmla="*/ 335560 w 619565"/>
              <a:gd name="connsiteY2" fmla="*/ 12009 h 274282"/>
              <a:gd name="connsiteX3" fmla="*/ 486562 w 619565"/>
              <a:gd name="connsiteY3" fmla="*/ 12009 h 274282"/>
              <a:gd name="connsiteX4" fmla="*/ 612397 w 619565"/>
              <a:gd name="connsiteY4" fmla="*/ 53954 h 274282"/>
              <a:gd name="connsiteX5" fmla="*/ 604008 w 619565"/>
              <a:gd name="connsiteY5" fmla="*/ 104287 h 274282"/>
              <a:gd name="connsiteX6" fmla="*/ 604008 w 619565"/>
              <a:gd name="connsiteY6" fmla="*/ 146232 h 274282"/>
              <a:gd name="connsiteX7" fmla="*/ 528507 w 619565"/>
              <a:gd name="connsiteY7" fmla="*/ 221733 h 274282"/>
              <a:gd name="connsiteX8" fmla="*/ 478173 w 619565"/>
              <a:gd name="connsiteY8" fmla="*/ 263678 h 274282"/>
              <a:gd name="connsiteX9" fmla="*/ 411061 w 619565"/>
              <a:gd name="connsiteY9" fmla="*/ 263678 h 274282"/>
              <a:gd name="connsiteX10" fmla="*/ 318782 w 619565"/>
              <a:gd name="connsiteY10" fmla="*/ 272067 h 274282"/>
              <a:gd name="connsiteX11" fmla="*/ 192947 w 619565"/>
              <a:gd name="connsiteY11" fmla="*/ 272067 h 274282"/>
              <a:gd name="connsiteX12" fmla="*/ 151002 w 619565"/>
              <a:gd name="connsiteY12" fmla="*/ 246900 h 274282"/>
              <a:gd name="connsiteX13" fmla="*/ 67112 w 619565"/>
              <a:gd name="connsiteY13" fmla="*/ 204955 h 274282"/>
              <a:gd name="connsiteX14" fmla="*/ 58723 w 619565"/>
              <a:gd name="connsiteY14" fmla="*/ 188177 h 274282"/>
              <a:gd name="connsiteX15" fmla="*/ 41945 w 619565"/>
              <a:gd name="connsiteY15" fmla="*/ 171399 h 274282"/>
              <a:gd name="connsiteX16" fmla="*/ 33556 w 619565"/>
              <a:gd name="connsiteY16" fmla="*/ 146232 h 274282"/>
              <a:gd name="connsiteX17" fmla="*/ 0 w 619565"/>
              <a:gd name="connsiteY17" fmla="*/ 79121 h 2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565" h="274282">
                <a:moveTo>
                  <a:pt x="0" y="79121"/>
                </a:moveTo>
                <a:cubicBezTo>
                  <a:pt x="114649" y="46963"/>
                  <a:pt x="229299" y="14805"/>
                  <a:pt x="285226" y="3620"/>
                </a:cubicBezTo>
                <a:cubicBezTo>
                  <a:pt x="341153" y="-7565"/>
                  <a:pt x="302004" y="10611"/>
                  <a:pt x="335560" y="12009"/>
                </a:cubicBezTo>
                <a:cubicBezTo>
                  <a:pt x="369116" y="13407"/>
                  <a:pt x="440423" y="5018"/>
                  <a:pt x="486562" y="12009"/>
                </a:cubicBezTo>
                <a:cubicBezTo>
                  <a:pt x="532701" y="19000"/>
                  <a:pt x="592823" y="38574"/>
                  <a:pt x="612397" y="53954"/>
                </a:cubicBezTo>
                <a:cubicBezTo>
                  <a:pt x="631971" y="69334"/>
                  <a:pt x="605406" y="88907"/>
                  <a:pt x="604008" y="104287"/>
                </a:cubicBezTo>
                <a:cubicBezTo>
                  <a:pt x="602610" y="119667"/>
                  <a:pt x="616592" y="126658"/>
                  <a:pt x="604008" y="146232"/>
                </a:cubicBezTo>
                <a:cubicBezTo>
                  <a:pt x="591425" y="165806"/>
                  <a:pt x="549479" y="202159"/>
                  <a:pt x="528507" y="221733"/>
                </a:cubicBezTo>
                <a:cubicBezTo>
                  <a:pt x="507535" y="241307"/>
                  <a:pt x="497747" y="256687"/>
                  <a:pt x="478173" y="263678"/>
                </a:cubicBezTo>
                <a:cubicBezTo>
                  <a:pt x="458599" y="270669"/>
                  <a:pt x="437626" y="262280"/>
                  <a:pt x="411061" y="263678"/>
                </a:cubicBezTo>
                <a:cubicBezTo>
                  <a:pt x="384496" y="265076"/>
                  <a:pt x="355134" y="270669"/>
                  <a:pt x="318782" y="272067"/>
                </a:cubicBezTo>
                <a:cubicBezTo>
                  <a:pt x="282430" y="273465"/>
                  <a:pt x="220910" y="276261"/>
                  <a:pt x="192947" y="272067"/>
                </a:cubicBezTo>
                <a:cubicBezTo>
                  <a:pt x="164984" y="267873"/>
                  <a:pt x="171975" y="258085"/>
                  <a:pt x="151002" y="246900"/>
                </a:cubicBezTo>
                <a:cubicBezTo>
                  <a:pt x="130030" y="235715"/>
                  <a:pt x="82492" y="214742"/>
                  <a:pt x="67112" y="204955"/>
                </a:cubicBezTo>
                <a:cubicBezTo>
                  <a:pt x="51732" y="195168"/>
                  <a:pt x="62917" y="193770"/>
                  <a:pt x="58723" y="188177"/>
                </a:cubicBezTo>
                <a:cubicBezTo>
                  <a:pt x="54529" y="182584"/>
                  <a:pt x="46139" y="178390"/>
                  <a:pt x="41945" y="171399"/>
                </a:cubicBezTo>
                <a:cubicBezTo>
                  <a:pt x="37751" y="164408"/>
                  <a:pt x="33556" y="146232"/>
                  <a:pt x="33556" y="146232"/>
                </a:cubicBezTo>
                <a:lnTo>
                  <a:pt x="0" y="791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Koorde 52">
            <a:extLst>
              <a:ext uri="{FF2B5EF4-FFF2-40B4-BE49-F238E27FC236}">
                <a16:creationId xmlns:a16="http://schemas.microsoft.com/office/drawing/2014/main" id="{DDAEA653-37C5-4E94-87C3-4E94A3CB314B}"/>
              </a:ext>
            </a:extLst>
          </p:cNvPr>
          <p:cNvSpPr/>
          <p:nvPr/>
        </p:nvSpPr>
        <p:spPr>
          <a:xfrm>
            <a:off x="2242100" y="1762078"/>
            <a:ext cx="914400" cy="914400"/>
          </a:xfrm>
          <a:prstGeom prst="chord">
            <a:avLst>
              <a:gd name="adj1" fmla="val 3074819"/>
              <a:gd name="adj2" fmla="val 762313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 2"/>
          <p:cNvSpPr/>
          <p:nvPr/>
        </p:nvSpPr>
        <p:spPr>
          <a:xfrm>
            <a:off x="2368716" y="2209609"/>
            <a:ext cx="678947" cy="274282"/>
          </a:xfrm>
          <a:custGeom>
            <a:avLst/>
            <a:gdLst>
              <a:gd name="connsiteX0" fmla="*/ 0 w 619565"/>
              <a:gd name="connsiteY0" fmla="*/ 79121 h 274282"/>
              <a:gd name="connsiteX1" fmla="*/ 285226 w 619565"/>
              <a:gd name="connsiteY1" fmla="*/ 3620 h 274282"/>
              <a:gd name="connsiteX2" fmla="*/ 335560 w 619565"/>
              <a:gd name="connsiteY2" fmla="*/ 12009 h 274282"/>
              <a:gd name="connsiteX3" fmla="*/ 486562 w 619565"/>
              <a:gd name="connsiteY3" fmla="*/ 12009 h 274282"/>
              <a:gd name="connsiteX4" fmla="*/ 612397 w 619565"/>
              <a:gd name="connsiteY4" fmla="*/ 53954 h 274282"/>
              <a:gd name="connsiteX5" fmla="*/ 604008 w 619565"/>
              <a:gd name="connsiteY5" fmla="*/ 104287 h 274282"/>
              <a:gd name="connsiteX6" fmla="*/ 604008 w 619565"/>
              <a:gd name="connsiteY6" fmla="*/ 146232 h 274282"/>
              <a:gd name="connsiteX7" fmla="*/ 528507 w 619565"/>
              <a:gd name="connsiteY7" fmla="*/ 221733 h 274282"/>
              <a:gd name="connsiteX8" fmla="*/ 478173 w 619565"/>
              <a:gd name="connsiteY8" fmla="*/ 263678 h 274282"/>
              <a:gd name="connsiteX9" fmla="*/ 411061 w 619565"/>
              <a:gd name="connsiteY9" fmla="*/ 263678 h 274282"/>
              <a:gd name="connsiteX10" fmla="*/ 318782 w 619565"/>
              <a:gd name="connsiteY10" fmla="*/ 272067 h 274282"/>
              <a:gd name="connsiteX11" fmla="*/ 192947 w 619565"/>
              <a:gd name="connsiteY11" fmla="*/ 272067 h 274282"/>
              <a:gd name="connsiteX12" fmla="*/ 151002 w 619565"/>
              <a:gd name="connsiteY12" fmla="*/ 246900 h 274282"/>
              <a:gd name="connsiteX13" fmla="*/ 67112 w 619565"/>
              <a:gd name="connsiteY13" fmla="*/ 204955 h 274282"/>
              <a:gd name="connsiteX14" fmla="*/ 58723 w 619565"/>
              <a:gd name="connsiteY14" fmla="*/ 188177 h 274282"/>
              <a:gd name="connsiteX15" fmla="*/ 41945 w 619565"/>
              <a:gd name="connsiteY15" fmla="*/ 171399 h 274282"/>
              <a:gd name="connsiteX16" fmla="*/ 33556 w 619565"/>
              <a:gd name="connsiteY16" fmla="*/ 146232 h 274282"/>
              <a:gd name="connsiteX17" fmla="*/ 0 w 619565"/>
              <a:gd name="connsiteY17" fmla="*/ 79121 h 2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565" h="274282">
                <a:moveTo>
                  <a:pt x="0" y="79121"/>
                </a:moveTo>
                <a:cubicBezTo>
                  <a:pt x="114649" y="46963"/>
                  <a:pt x="229299" y="14805"/>
                  <a:pt x="285226" y="3620"/>
                </a:cubicBezTo>
                <a:cubicBezTo>
                  <a:pt x="341153" y="-7565"/>
                  <a:pt x="302004" y="10611"/>
                  <a:pt x="335560" y="12009"/>
                </a:cubicBezTo>
                <a:cubicBezTo>
                  <a:pt x="369116" y="13407"/>
                  <a:pt x="440423" y="5018"/>
                  <a:pt x="486562" y="12009"/>
                </a:cubicBezTo>
                <a:cubicBezTo>
                  <a:pt x="532701" y="19000"/>
                  <a:pt x="592823" y="38574"/>
                  <a:pt x="612397" y="53954"/>
                </a:cubicBezTo>
                <a:cubicBezTo>
                  <a:pt x="631971" y="69334"/>
                  <a:pt x="605406" y="88907"/>
                  <a:pt x="604008" y="104287"/>
                </a:cubicBezTo>
                <a:cubicBezTo>
                  <a:pt x="602610" y="119667"/>
                  <a:pt x="616592" y="126658"/>
                  <a:pt x="604008" y="146232"/>
                </a:cubicBezTo>
                <a:cubicBezTo>
                  <a:pt x="591425" y="165806"/>
                  <a:pt x="549479" y="202159"/>
                  <a:pt x="528507" y="221733"/>
                </a:cubicBezTo>
                <a:cubicBezTo>
                  <a:pt x="507535" y="241307"/>
                  <a:pt x="497747" y="256687"/>
                  <a:pt x="478173" y="263678"/>
                </a:cubicBezTo>
                <a:cubicBezTo>
                  <a:pt x="458599" y="270669"/>
                  <a:pt x="437626" y="262280"/>
                  <a:pt x="411061" y="263678"/>
                </a:cubicBezTo>
                <a:cubicBezTo>
                  <a:pt x="384496" y="265076"/>
                  <a:pt x="355134" y="270669"/>
                  <a:pt x="318782" y="272067"/>
                </a:cubicBezTo>
                <a:cubicBezTo>
                  <a:pt x="282430" y="273465"/>
                  <a:pt x="220910" y="276261"/>
                  <a:pt x="192947" y="272067"/>
                </a:cubicBezTo>
                <a:cubicBezTo>
                  <a:pt x="164984" y="267873"/>
                  <a:pt x="171975" y="258085"/>
                  <a:pt x="151002" y="246900"/>
                </a:cubicBezTo>
                <a:cubicBezTo>
                  <a:pt x="130030" y="235715"/>
                  <a:pt x="82492" y="214742"/>
                  <a:pt x="67112" y="204955"/>
                </a:cubicBezTo>
                <a:cubicBezTo>
                  <a:pt x="51732" y="195168"/>
                  <a:pt x="62917" y="193770"/>
                  <a:pt x="58723" y="188177"/>
                </a:cubicBezTo>
                <a:cubicBezTo>
                  <a:pt x="54529" y="182584"/>
                  <a:pt x="46139" y="178390"/>
                  <a:pt x="41945" y="171399"/>
                </a:cubicBezTo>
                <a:cubicBezTo>
                  <a:pt x="37751" y="164408"/>
                  <a:pt x="33556" y="146232"/>
                  <a:pt x="33556" y="146232"/>
                </a:cubicBezTo>
                <a:lnTo>
                  <a:pt x="0" y="791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oorde 17"/>
          <p:cNvSpPr/>
          <p:nvPr/>
        </p:nvSpPr>
        <p:spPr>
          <a:xfrm rot="17504993">
            <a:off x="2296800" y="1666800"/>
            <a:ext cx="804141" cy="841058"/>
          </a:xfrm>
          <a:prstGeom prst="chord">
            <a:avLst>
              <a:gd name="adj1" fmla="val 5650761"/>
              <a:gd name="adj2" fmla="val 131282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866775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Afbeelding 6" descr="bunsenbrander,branden,klaslokaal,snoer,brand,vlam,illustratie,metaal,wetenschap,staal,schakelaar,bunsenbrander,branden,klaslokaal,snoer">
            <a:hlinkClick r:id="rId4" tooltip="&quot;Cartoon vectorillustratie van een bunsenbrander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09" y="2650393"/>
            <a:ext cx="11620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5575275" y="1927320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712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r>
              <a:rPr lang="nl-NL" sz="1100" dirty="0"/>
              <a:t>(o.a. O</a:t>
            </a:r>
            <a:r>
              <a:rPr lang="nl-NL" sz="1100" baseline="-25000" dirty="0"/>
              <a:t>2</a:t>
            </a:r>
            <a:r>
              <a:rPr lang="nl-NL" sz="1100" dirty="0"/>
              <a:t>)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831471" y="248201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koolstof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sp>
        <p:nvSpPr>
          <p:cNvPr id="27" name="Koorde 26"/>
          <p:cNvSpPr/>
          <p:nvPr/>
        </p:nvSpPr>
        <p:spPr>
          <a:xfrm rot="17504993">
            <a:off x="2281963" y="1702928"/>
            <a:ext cx="805049" cy="855657"/>
          </a:xfrm>
          <a:prstGeom prst="chord">
            <a:avLst>
              <a:gd name="adj1" fmla="val 6377832"/>
              <a:gd name="adj2" fmla="val 12372848"/>
            </a:avLst>
          </a:prstGeom>
          <a:gradFill>
            <a:gsLst>
              <a:gs pos="0">
                <a:schemeClr val="accent2">
                  <a:lumMod val="89000"/>
                </a:schemeClr>
              </a:gs>
              <a:gs pos="14000">
                <a:srgbClr val="FF0000"/>
              </a:gs>
              <a:gs pos="51000">
                <a:schemeClr val="accent2">
                  <a:lumMod val="75000"/>
                </a:schemeClr>
              </a:gs>
              <a:gs pos="8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"/>
          <p:cNvSpPr/>
          <p:nvPr/>
        </p:nvSpPr>
        <p:spPr>
          <a:xfrm>
            <a:off x="2334572" y="2224296"/>
            <a:ext cx="750120" cy="254961"/>
          </a:xfrm>
          <a:custGeom>
            <a:avLst/>
            <a:gdLst>
              <a:gd name="connsiteX0" fmla="*/ 0 w 619565"/>
              <a:gd name="connsiteY0" fmla="*/ 79121 h 274282"/>
              <a:gd name="connsiteX1" fmla="*/ 285226 w 619565"/>
              <a:gd name="connsiteY1" fmla="*/ 3620 h 274282"/>
              <a:gd name="connsiteX2" fmla="*/ 335560 w 619565"/>
              <a:gd name="connsiteY2" fmla="*/ 12009 h 274282"/>
              <a:gd name="connsiteX3" fmla="*/ 486562 w 619565"/>
              <a:gd name="connsiteY3" fmla="*/ 12009 h 274282"/>
              <a:gd name="connsiteX4" fmla="*/ 612397 w 619565"/>
              <a:gd name="connsiteY4" fmla="*/ 53954 h 274282"/>
              <a:gd name="connsiteX5" fmla="*/ 604008 w 619565"/>
              <a:gd name="connsiteY5" fmla="*/ 104287 h 274282"/>
              <a:gd name="connsiteX6" fmla="*/ 604008 w 619565"/>
              <a:gd name="connsiteY6" fmla="*/ 146232 h 274282"/>
              <a:gd name="connsiteX7" fmla="*/ 528507 w 619565"/>
              <a:gd name="connsiteY7" fmla="*/ 221733 h 274282"/>
              <a:gd name="connsiteX8" fmla="*/ 478173 w 619565"/>
              <a:gd name="connsiteY8" fmla="*/ 263678 h 274282"/>
              <a:gd name="connsiteX9" fmla="*/ 411061 w 619565"/>
              <a:gd name="connsiteY9" fmla="*/ 263678 h 274282"/>
              <a:gd name="connsiteX10" fmla="*/ 318782 w 619565"/>
              <a:gd name="connsiteY10" fmla="*/ 272067 h 274282"/>
              <a:gd name="connsiteX11" fmla="*/ 192947 w 619565"/>
              <a:gd name="connsiteY11" fmla="*/ 272067 h 274282"/>
              <a:gd name="connsiteX12" fmla="*/ 151002 w 619565"/>
              <a:gd name="connsiteY12" fmla="*/ 246900 h 274282"/>
              <a:gd name="connsiteX13" fmla="*/ 67112 w 619565"/>
              <a:gd name="connsiteY13" fmla="*/ 204955 h 274282"/>
              <a:gd name="connsiteX14" fmla="*/ 58723 w 619565"/>
              <a:gd name="connsiteY14" fmla="*/ 188177 h 274282"/>
              <a:gd name="connsiteX15" fmla="*/ 41945 w 619565"/>
              <a:gd name="connsiteY15" fmla="*/ 171399 h 274282"/>
              <a:gd name="connsiteX16" fmla="*/ 33556 w 619565"/>
              <a:gd name="connsiteY16" fmla="*/ 146232 h 274282"/>
              <a:gd name="connsiteX17" fmla="*/ 0 w 619565"/>
              <a:gd name="connsiteY17" fmla="*/ 79121 h 2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9565" h="274282">
                <a:moveTo>
                  <a:pt x="0" y="79121"/>
                </a:moveTo>
                <a:cubicBezTo>
                  <a:pt x="114649" y="46963"/>
                  <a:pt x="229299" y="14805"/>
                  <a:pt x="285226" y="3620"/>
                </a:cubicBezTo>
                <a:cubicBezTo>
                  <a:pt x="341153" y="-7565"/>
                  <a:pt x="302004" y="10611"/>
                  <a:pt x="335560" y="12009"/>
                </a:cubicBezTo>
                <a:cubicBezTo>
                  <a:pt x="369116" y="13407"/>
                  <a:pt x="440423" y="5018"/>
                  <a:pt x="486562" y="12009"/>
                </a:cubicBezTo>
                <a:cubicBezTo>
                  <a:pt x="532701" y="19000"/>
                  <a:pt x="592823" y="38574"/>
                  <a:pt x="612397" y="53954"/>
                </a:cubicBezTo>
                <a:cubicBezTo>
                  <a:pt x="631971" y="69334"/>
                  <a:pt x="605406" y="88907"/>
                  <a:pt x="604008" y="104287"/>
                </a:cubicBezTo>
                <a:cubicBezTo>
                  <a:pt x="602610" y="119667"/>
                  <a:pt x="616592" y="126658"/>
                  <a:pt x="604008" y="146232"/>
                </a:cubicBezTo>
                <a:cubicBezTo>
                  <a:pt x="591425" y="165806"/>
                  <a:pt x="549479" y="202159"/>
                  <a:pt x="528507" y="221733"/>
                </a:cubicBezTo>
                <a:cubicBezTo>
                  <a:pt x="507535" y="241307"/>
                  <a:pt x="497747" y="256687"/>
                  <a:pt x="478173" y="263678"/>
                </a:cubicBezTo>
                <a:cubicBezTo>
                  <a:pt x="458599" y="270669"/>
                  <a:pt x="437626" y="262280"/>
                  <a:pt x="411061" y="263678"/>
                </a:cubicBezTo>
                <a:cubicBezTo>
                  <a:pt x="384496" y="265076"/>
                  <a:pt x="355134" y="270669"/>
                  <a:pt x="318782" y="272067"/>
                </a:cubicBezTo>
                <a:cubicBezTo>
                  <a:pt x="282430" y="273465"/>
                  <a:pt x="220910" y="276261"/>
                  <a:pt x="192947" y="272067"/>
                </a:cubicBezTo>
                <a:cubicBezTo>
                  <a:pt x="164984" y="267873"/>
                  <a:pt x="171975" y="258085"/>
                  <a:pt x="151002" y="246900"/>
                </a:cubicBezTo>
                <a:cubicBezTo>
                  <a:pt x="130030" y="235715"/>
                  <a:pt x="82492" y="214742"/>
                  <a:pt x="67112" y="204955"/>
                </a:cubicBezTo>
                <a:cubicBezTo>
                  <a:pt x="51732" y="195168"/>
                  <a:pt x="62917" y="193770"/>
                  <a:pt x="58723" y="188177"/>
                </a:cubicBezTo>
                <a:cubicBezTo>
                  <a:pt x="54529" y="182584"/>
                  <a:pt x="46139" y="178390"/>
                  <a:pt x="41945" y="171399"/>
                </a:cubicBezTo>
                <a:cubicBezTo>
                  <a:pt x="37751" y="164408"/>
                  <a:pt x="33556" y="146232"/>
                  <a:pt x="33556" y="146232"/>
                </a:cubicBezTo>
                <a:lnTo>
                  <a:pt x="0" y="79121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4000">
                <a:srgbClr val="FF0000"/>
              </a:gs>
              <a:gs pos="62000">
                <a:schemeClr val="accent2">
                  <a:lumMod val="75000"/>
                </a:schemeClr>
              </a:gs>
              <a:gs pos="8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4519666" y="3589200"/>
            <a:ext cx="402316" cy="414000"/>
            <a:chOff x="4520304" y="3589161"/>
            <a:chExt cx="402316" cy="414000"/>
          </a:xfrm>
        </p:grpSpPr>
        <p:sp>
          <p:nvSpPr>
            <p:cNvPr id="28" name="Rechthoek 27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7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0" name="Groep 29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31" name="Ovaal 30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Ovaal 31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5" name="Groep 34"/>
          <p:cNvGrpSpPr/>
          <p:nvPr/>
        </p:nvGrpSpPr>
        <p:grpSpPr>
          <a:xfrm>
            <a:off x="2636262" y="1890179"/>
            <a:ext cx="1148845" cy="369332"/>
            <a:chOff x="2636262" y="1890179"/>
            <a:chExt cx="1148845" cy="369332"/>
          </a:xfrm>
        </p:grpSpPr>
        <p:sp>
          <p:nvSpPr>
            <p:cNvPr id="10" name="Tekstvak 9"/>
            <p:cNvSpPr txBox="1"/>
            <p:nvPr/>
          </p:nvSpPr>
          <p:spPr>
            <a:xfrm>
              <a:off x="2800339" y="1890179"/>
              <a:ext cx="984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CO</a:t>
              </a:r>
              <a:r>
                <a:rPr lang="nl-NL" baseline="-25000" dirty="0">
                  <a:solidFill>
                    <a:srgbClr val="00B050"/>
                  </a:solidFill>
                </a:rPr>
                <a:t>2</a:t>
              </a:r>
              <a:endParaRPr lang="nl-NL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V="1">
              <a:off x="2636262" y="2091636"/>
              <a:ext cx="243001" cy="1503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kstvak 48">
            <a:extLst>
              <a:ext uri="{FF2B5EF4-FFF2-40B4-BE49-F238E27FC236}">
                <a16:creationId xmlns:a16="http://schemas.microsoft.com/office/drawing/2014/main" id="{D60B01C6-8A90-4919-93F5-A4BCB1ADC8EA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13" name="Maan 12">
            <a:extLst>
              <a:ext uri="{FF2B5EF4-FFF2-40B4-BE49-F238E27FC236}">
                <a16:creationId xmlns:a16="http://schemas.microsoft.com/office/drawing/2014/main" id="{358D69C3-FE20-47CF-871B-635C95646AA5}"/>
              </a:ext>
            </a:extLst>
          </p:cNvPr>
          <p:cNvSpPr/>
          <p:nvPr/>
        </p:nvSpPr>
        <p:spPr>
          <a:xfrm rot="16200000">
            <a:off x="2487533" y="2141785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73803A2-AB7E-46B9-902B-DCFA647A2159}"/>
              </a:ext>
            </a:extLst>
          </p:cNvPr>
          <p:cNvSpPr/>
          <p:nvPr/>
        </p:nvSpPr>
        <p:spPr>
          <a:xfrm>
            <a:off x="2249569" y="2538000"/>
            <a:ext cx="914400" cy="21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ige driehoek 35">
            <a:extLst>
              <a:ext uri="{FF2B5EF4-FFF2-40B4-BE49-F238E27FC236}">
                <a16:creationId xmlns:a16="http://schemas.microsoft.com/office/drawing/2014/main" id="{2609D4E3-E669-4D8E-8F78-4E1DA4DDF52F}"/>
              </a:ext>
            </a:extLst>
          </p:cNvPr>
          <p:cNvSpPr/>
          <p:nvPr/>
        </p:nvSpPr>
        <p:spPr>
          <a:xfrm rot="16200000">
            <a:off x="2908165" y="2313080"/>
            <a:ext cx="192909" cy="25203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9E10C3B-FEBF-4B65-B350-231E46CD3BA6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CO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  <p:grpSp>
        <p:nvGrpSpPr>
          <p:cNvPr id="47" name="Groep 171">
            <a:extLst>
              <a:ext uri="{FF2B5EF4-FFF2-40B4-BE49-F238E27FC236}">
                <a16:creationId xmlns:a16="http://schemas.microsoft.com/office/drawing/2014/main" id="{D8F66B7A-FF30-40BD-817E-B8FD4EEA307F}"/>
              </a:ext>
            </a:extLst>
          </p:cNvPr>
          <p:cNvGrpSpPr>
            <a:grpSpLocks/>
          </p:cNvGrpSpPr>
          <p:nvPr/>
        </p:nvGrpSpPr>
        <p:grpSpPr bwMode="auto">
          <a:xfrm>
            <a:off x="1336124" y="4743800"/>
            <a:ext cx="4824536" cy="461665"/>
            <a:chOff x="7740787" y="2606250"/>
            <a:chExt cx="4824536" cy="461756"/>
          </a:xfrm>
        </p:grpSpPr>
        <p:sp>
          <p:nvSpPr>
            <p:cNvPr id="48" name="Text Box 55">
              <a:extLst>
                <a:ext uri="{FF2B5EF4-FFF2-40B4-BE49-F238E27FC236}">
                  <a16:creationId xmlns:a16="http://schemas.microsoft.com/office/drawing/2014/main" id="{78713366-32BD-4A39-BBF3-5A76B293F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787" y="2636021"/>
              <a:ext cx="482453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      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CO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endParaRPr lang="nl-NL" altLang="nl-NL" sz="2000" dirty="0">
                <a:latin typeface="Arial" panose="020B0604020202020204" pitchFamily="34" charset="0"/>
              </a:endParaRPr>
            </a:p>
          </p:txBody>
        </p:sp>
        <p:sp>
          <p:nvSpPr>
            <p:cNvPr id="50" name="Line 56">
              <a:extLst>
                <a:ext uri="{FF2B5EF4-FFF2-40B4-BE49-F238E27FC236}">
                  <a16:creationId xmlns:a16="http://schemas.microsoft.com/office/drawing/2014/main" id="{FDE57C47-FEAF-4410-B8D8-7F43E943E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9136" y="2830004"/>
              <a:ext cx="420912" cy="5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Text Box 58">
              <a:extLst>
                <a:ext uri="{FF2B5EF4-FFF2-40B4-BE49-F238E27FC236}">
                  <a16:creationId xmlns:a16="http://schemas.microsoft.com/office/drawing/2014/main" id="{72363F23-6154-42DC-B634-9DC3816B9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00" y="2606250"/>
              <a:ext cx="540288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6A4087AE-1A91-4F67-BB29-5118BEA0E201}"/>
              </a:ext>
            </a:extLst>
          </p:cNvPr>
          <p:cNvSpPr/>
          <p:nvPr/>
        </p:nvSpPr>
        <p:spPr>
          <a:xfrm>
            <a:off x="2334572" y="2528177"/>
            <a:ext cx="569453" cy="28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2833200" y="2480400"/>
            <a:ext cx="708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koolstof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1" y="2540651"/>
            <a:ext cx="205569" cy="474936"/>
          </a:xfrm>
          <a:prstGeom prst="rect">
            <a:avLst/>
          </a:prstGeom>
        </p:spPr>
      </p:pic>
      <p:sp>
        <p:nvSpPr>
          <p:cNvPr id="52" name="Rechthoek 51">
            <a:extLst>
              <a:ext uri="{FF2B5EF4-FFF2-40B4-BE49-F238E27FC236}">
                <a16:creationId xmlns:a16="http://schemas.microsoft.com/office/drawing/2014/main" id="{97579A8D-9F06-4754-B8C9-7D6567EBABCF}"/>
              </a:ext>
            </a:extLst>
          </p:cNvPr>
          <p:cNvSpPr/>
          <p:nvPr/>
        </p:nvSpPr>
        <p:spPr>
          <a:xfrm rot="2098368" flipH="1">
            <a:off x="2238759" y="2537534"/>
            <a:ext cx="250871" cy="19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0139 0.0412 " pathEditMode="relative" rAng="0" ptsTypes="AA">
                                      <p:cBhvr>
                                        <p:cTn id="35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0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122 0.04699 " pathEditMode="relative" rAng="0" ptsTypes="AA">
                                      <p:cBhvr>
                                        <p:cTn id="37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0087 0.03472 " pathEditMode="relative" rAng="0" ptsTypes="AA">
                                      <p:cBhvr>
                                        <p:cTn id="39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0121 0.01574 " pathEditMode="relative" rAng="0" ptsTypes="AA">
                                      <p:cBhvr>
                                        <p:cTn id="41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7" grpId="0" animBg="1"/>
      <p:bldP spid="27" grpId="1" animBg="1"/>
      <p:bldP spid="22" grpId="0" animBg="1"/>
      <p:bldP spid="22" grpId="1" animBg="1"/>
      <p:bldP spid="22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oorde 26"/>
          <p:cNvSpPr/>
          <p:nvPr/>
        </p:nvSpPr>
        <p:spPr>
          <a:xfrm rot="17504993">
            <a:off x="2310106" y="1697421"/>
            <a:ext cx="756740" cy="841058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2009064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 troebel</a:t>
            </a:r>
            <a:endParaRPr lang="nl-N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766644" y="2011353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500000" y="3644207"/>
            <a:ext cx="414000" cy="352260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4525200" y="3636000"/>
            <a:ext cx="388800" cy="360000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ep 20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22" name="Pijl: omlaag 21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31" name="Rechthoek 30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520304" y="3589161"/>
            <a:ext cx="338690" cy="131948"/>
            <a:chOff x="4520304" y="3589161"/>
            <a:chExt cx="338690" cy="131948"/>
          </a:xfrm>
        </p:grpSpPr>
        <p:sp>
          <p:nvSpPr>
            <p:cNvPr id="2" name="Ovaal 1"/>
            <p:cNvSpPr>
              <a:spLocks noChangeAspect="1"/>
            </p:cNvSpPr>
            <p:nvPr/>
          </p:nvSpPr>
          <p:spPr>
            <a:xfrm rot="10800000">
              <a:off x="4520304" y="3589161"/>
              <a:ext cx="112896" cy="119347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 rot="10800000" flipV="1">
              <a:off x="4725794" y="3618642"/>
              <a:ext cx="133200" cy="102467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E707B33-FE94-47FB-82B2-F27712AE2FBA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</p:spTree>
    <p:extLst>
      <p:ext uri="{BB962C8B-B14F-4D97-AF65-F5344CB8AC3E}">
        <p14:creationId xmlns:p14="http://schemas.microsoft.com/office/powerpoint/2010/main" val="1486411048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oorde 26"/>
          <p:cNvSpPr/>
          <p:nvPr/>
        </p:nvSpPr>
        <p:spPr>
          <a:xfrm rot="17504993">
            <a:off x="2300533" y="1718317"/>
            <a:ext cx="756740" cy="841058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2260293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 troebel</a:t>
            </a:r>
            <a:endParaRPr lang="nl-N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766644" y="2011353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500000" y="3644207"/>
            <a:ext cx="414000" cy="352260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4525200" y="3636000"/>
            <a:ext cx="388800" cy="360000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ep 20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22" name="Pijl: omlaag 21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31" name="Rechthoek 30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520304" y="3589161"/>
            <a:ext cx="338690" cy="131948"/>
            <a:chOff x="4520304" y="3589161"/>
            <a:chExt cx="338690" cy="131948"/>
          </a:xfrm>
        </p:grpSpPr>
        <p:sp>
          <p:nvSpPr>
            <p:cNvPr id="2" name="Ovaal 1"/>
            <p:cNvSpPr>
              <a:spLocks noChangeAspect="1"/>
            </p:cNvSpPr>
            <p:nvPr/>
          </p:nvSpPr>
          <p:spPr>
            <a:xfrm rot="10800000">
              <a:off x="4520304" y="3589161"/>
              <a:ext cx="112896" cy="119347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 rot="10800000" flipV="1">
              <a:off x="4725794" y="3618642"/>
              <a:ext cx="133200" cy="102467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E707B33-FE94-47FB-82B2-F27712AE2FBA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7227518-8D80-4AB6-A648-82625AC00DA1}"/>
              </a:ext>
            </a:extLst>
          </p:cNvPr>
          <p:cNvSpPr txBox="1"/>
          <p:nvPr/>
        </p:nvSpPr>
        <p:spPr>
          <a:xfrm>
            <a:off x="3635896" y="458112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Kalkwater is een reagens voor CO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239414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1AA74C-67F1-45C6-BEB5-F73AF678D622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16C827-E580-47DD-B43D-C43C9F7DB095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SO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85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http://internettrash.com/users/chemie@dcn-nl.demon.nl/Proef/chroomkaliumsul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667"/>
          <a:stretch/>
        </p:blipFill>
        <p:spPr bwMode="auto">
          <a:xfrm>
            <a:off x="1203776" y="1595306"/>
            <a:ext cx="30956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1075204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Afbeelding 6" descr="bunsenbrander,branden,klaslokaal,snoer,brand,vlam,illustratie,metaal,wetenschap,staal,schakelaar,bunsenbrander,branden,klaslokaal,snoer">
            <a:hlinkClick r:id="rId4" tgtFrame="&quot;_blank&quot;" tooltip="&quot;Cartoon vectorillustratie van een bunsenbrander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3" y="2639998"/>
            <a:ext cx="11620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5713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2831471" y="2482012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zwavel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2" name="Rechthoek 1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10" name="Pijl: omlaag 9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2" name="Groep 21"/>
          <p:cNvGrpSpPr/>
          <p:nvPr/>
        </p:nvGrpSpPr>
        <p:grpSpPr>
          <a:xfrm>
            <a:off x="4507477" y="3586912"/>
            <a:ext cx="392123" cy="398288"/>
            <a:chOff x="4507477" y="3586912"/>
            <a:chExt cx="392123" cy="398288"/>
          </a:xfrm>
        </p:grpSpPr>
        <p:sp>
          <p:nvSpPr>
            <p:cNvPr id="23" name="Rechthoek 22"/>
            <p:cNvSpPr/>
            <p:nvPr/>
          </p:nvSpPr>
          <p:spPr>
            <a:xfrm>
              <a:off x="4518000" y="3636000"/>
              <a:ext cx="381600" cy="3492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FFC000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4507477" y="3586912"/>
              <a:ext cx="330532" cy="139237"/>
              <a:chOff x="4507477" y="3586912"/>
              <a:chExt cx="330532" cy="139237"/>
            </a:xfrm>
          </p:grpSpPr>
          <p:sp>
            <p:nvSpPr>
              <p:cNvPr id="28" name="Ovaal 27"/>
              <p:cNvSpPr/>
              <p:nvPr/>
            </p:nvSpPr>
            <p:spPr>
              <a:xfrm flipV="1">
                <a:off x="4507477" y="3586912"/>
                <a:ext cx="107160" cy="114591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/>
              <p:cNvSpPr/>
              <p:nvPr/>
            </p:nvSpPr>
            <p:spPr>
              <a:xfrm flipV="1">
                <a:off x="4730849" y="3611558"/>
                <a:ext cx="107160" cy="114591"/>
              </a:xfrm>
              <a:prstGeom prst="ellipse">
                <a:avLst/>
              </a:prstGeom>
              <a:solidFill>
                <a:srgbClr val="FFC000">
                  <a:alpha val="4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BD01DE3D-254C-47F6-922F-A38F913A79E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698192F-4593-41A9-B9E1-23027C05397F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SO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  <p:grpSp>
        <p:nvGrpSpPr>
          <p:cNvPr id="31" name="Groep 171">
            <a:extLst>
              <a:ext uri="{FF2B5EF4-FFF2-40B4-BE49-F238E27FC236}">
                <a16:creationId xmlns:a16="http://schemas.microsoft.com/office/drawing/2014/main" id="{72FABDDE-C820-48FC-9826-F83A8D0A2F49}"/>
              </a:ext>
            </a:extLst>
          </p:cNvPr>
          <p:cNvGrpSpPr>
            <a:grpSpLocks/>
          </p:cNvGrpSpPr>
          <p:nvPr/>
        </p:nvGrpSpPr>
        <p:grpSpPr bwMode="auto">
          <a:xfrm>
            <a:off x="1335600" y="4744800"/>
            <a:ext cx="4824536" cy="461665"/>
            <a:chOff x="7740787" y="2606250"/>
            <a:chExt cx="4824536" cy="461756"/>
          </a:xfrm>
        </p:grpSpPr>
        <p:sp>
          <p:nvSpPr>
            <p:cNvPr id="32" name="Text Box 55">
              <a:extLst>
                <a:ext uri="{FF2B5EF4-FFF2-40B4-BE49-F238E27FC236}">
                  <a16:creationId xmlns:a16="http://schemas.microsoft.com/office/drawing/2014/main" id="{C3D79423-3E7D-4AA1-A773-17836968D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787" y="2636021"/>
              <a:ext cx="482453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S      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SO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56">
              <a:extLst>
                <a:ext uri="{FF2B5EF4-FFF2-40B4-BE49-F238E27FC236}">
                  <a16:creationId xmlns:a16="http://schemas.microsoft.com/office/drawing/2014/main" id="{D3CED5A2-D9C9-4B91-B5FA-152171B7F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9136" y="2830004"/>
              <a:ext cx="420912" cy="5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Text Box 58">
              <a:extLst>
                <a:ext uri="{FF2B5EF4-FFF2-40B4-BE49-F238E27FC236}">
                  <a16:creationId xmlns:a16="http://schemas.microsoft.com/office/drawing/2014/main" id="{CC730545-83D3-4485-8ED8-F614E15BE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00" y="2606250"/>
              <a:ext cx="540288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 descr="bunsenbrander,branden,klaslokaal,snoer,brand,vlam,illustratie,metaal,wetenschap,staal,schakelaar,bunsenbrander,branden,klaslokaal,snoer">
            <a:hlinkClick r:id="rId2" tgtFrame="&quot;_blank&quot;" tooltip="&quot;Cartoon vectorillustratie van een bunsenbrander&quot;"/>
            <a:extLst>
              <a:ext uri="{FF2B5EF4-FFF2-40B4-BE49-F238E27FC236}">
                <a16:creationId xmlns:a16="http://schemas.microsoft.com/office/drawing/2014/main" id="{5F71A6A8-F34E-4851-8EB3-65A284F3F36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" b="-1"/>
          <a:stretch/>
        </p:blipFill>
        <p:spPr bwMode="auto">
          <a:xfrm>
            <a:off x="2170563" y="2616174"/>
            <a:ext cx="1162050" cy="14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http://internettrash.com/users/chemie@dcn-nl.demon.nl/Proef/chroomkaliumsul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1667"/>
          <a:stretch/>
        </p:blipFill>
        <p:spPr bwMode="auto">
          <a:xfrm>
            <a:off x="1203776" y="1595306"/>
            <a:ext cx="3095625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200" y="3644208"/>
            <a:ext cx="1356690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kstvak 8"/>
          <p:cNvSpPr txBox="1"/>
          <p:nvPr/>
        </p:nvSpPr>
        <p:spPr>
          <a:xfrm>
            <a:off x="5575275" y="1927320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 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0400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16" y="3617482"/>
            <a:ext cx="370593" cy="319444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3" name="Groep 32"/>
          <p:cNvGrpSpPr/>
          <p:nvPr/>
        </p:nvGrpSpPr>
        <p:grpSpPr>
          <a:xfrm>
            <a:off x="4525200" y="3589200"/>
            <a:ext cx="399600" cy="398424"/>
            <a:chOff x="4507477" y="3586912"/>
            <a:chExt cx="399600" cy="398424"/>
          </a:xfrm>
        </p:grpSpPr>
        <p:sp>
          <p:nvSpPr>
            <p:cNvPr id="34" name="Rechthoek 33"/>
            <p:cNvSpPr/>
            <p:nvPr/>
          </p:nvSpPr>
          <p:spPr>
            <a:xfrm>
              <a:off x="4511077" y="3632536"/>
              <a:ext cx="396000" cy="3528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FFC000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4507477" y="3586912"/>
              <a:ext cx="330532" cy="139237"/>
              <a:chOff x="4507477" y="3586912"/>
              <a:chExt cx="330532" cy="139237"/>
            </a:xfrm>
          </p:grpSpPr>
          <p:sp>
            <p:nvSpPr>
              <p:cNvPr id="36" name="Ovaal 35"/>
              <p:cNvSpPr/>
              <p:nvPr/>
            </p:nvSpPr>
            <p:spPr>
              <a:xfrm flipV="1">
                <a:off x="4507477" y="3586912"/>
                <a:ext cx="107160" cy="114591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Ovaal 36"/>
              <p:cNvSpPr/>
              <p:nvPr/>
            </p:nvSpPr>
            <p:spPr>
              <a:xfrm flipV="1">
                <a:off x="4730849" y="3611558"/>
                <a:ext cx="107160" cy="114591"/>
              </a:xfrm>
              <a:prstGeom prst="ellipse">
                <a:avLst/>
              </a:prstGeom>
              <a:solidFill>
                <a:srgbClr val="FFC000">
                  <a:alpha val="4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8" name="Koorde 37"/>
          <p:cNvSpPr/>
          <p:nvPr/>
        </p:nvSpPr>
        <p:spPr>
          <a:xfrm rot="17504993">
            <a:off x="2304000" y="1404000"/>
            <a:ext cx="748537" cy="897479"/>
          </a:xfrm>
          <a:prstGeom prst="chord">
            <a:avLst>
              <a:gd name="adj1" fmla="val 5193451"/>
              <a:gd name="adj2" fmla="val 136217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61DBF42-1194-4B33-BC5F-F6869A9BCE74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42" name="Koorde 41">
            <a:extLst>
              <a:ext uri="{FF2B5EF4-FFF2-40B4-BE49-F238E27FC236}">
                <a16:creationId xmlns:a16="http://schemas.microsoft.com/office/drawing/2014/main" id="{EE093FDE-A61B-4189-8906-73ED3F1315C0}"/>
              </a:ext>
            </a:extLst>
          </p:cNvPr>
          <p:cNvSpPr/>
          <p:nvPr/>
        </p:nvSpPr>
        <p:spPr>
          <a:xfrm rot="17504993">
            <a:off x="2304000" y="1274400"/>
            <a:ext cx="756740" cy="858167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831471" y="2482012"/>
            <a:ext cx="67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zwavel</a:t>
            </a:r>
          </a:p>
        </p:txBody>
      </p:sp>
      <p:grpSp>
        <p:nvGrpSpPr>
          <p:cNvPr id="23" name="Groep 22"/>
          <p:cNvGrpSpPr/>
          <p:nvPr/>
        </p:nvGrpSpPr>
        <p:grpSpPr>
          <a:xfrm>
            <a:off x="2636262" y="1890179"/>
            <a:ext cx="1148845" cy="369332"/>
            <a:chOff x="2636262" y="1890179"/>
            <a:chExt cx="1148845" cy="369332"/>
          </a:xfrm>
        </p:grpSpPr>
        <p:cxnSp>
          <p:nvCxnSpPr>
            <p:cNvPr id="27" name="Rechte verbindingslijn met pijl 26"/>
            <p:cNvCxnSpPr/>
            <p:nvPr/>
          </p:nvCxnSpPr>
          <p:spPr>
            <a:xfrm flipV="1">
              <a:off x="2636262" y="2091636"/>
              <a:ext cx="243001" cy="1503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/>
            <p:cNvSpPr txBox="1"/>
            <p:nvPr/>
          </p:nvSpPr>
          <p:spPr>
            <a:xfrm>
              <a:off x="2800339" y="1890179"/>
              <a:ext cx="984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SO</a:t>
              </a:r>
              <a:r>
                <a:rPr lang="nl-NL" baseline="-25000" dirty="0">
                  <a:solidFill>
                    <a:srgbClr val="00B050"/>
                  </a:solidFill>
                </a:rPr>
                <a:t>2</a:t>
              </a:r>
              <a:endParaRPr lang="nl-NL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9" name="Afbeelding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62" y="2528390"/>
            <a:ext cx="205569" cy="474936"/>
          </a:xfrm>
          <a:prstGeom prst="rect">
            <a:avLst/>
          </a:prstGeom>
        </p:spPr>
      </p:pic>
      <p:pic>
        <p:nvPicPr>
          <p:cNvPr id="45" name="Afbeelding 44" descr="http://internettrash.com/users/chemie@dcn-nl.demon.nl/Proef/chroomkaliumsulf.jpg">
            <a:extLst>
              <a:ext uri="{FF2B5EF4-FFF2-40B4-BE49-F238E27FC236}">
                <a16:creationId xmlns:a16="http://schemas.microsoft.com/office/drawing/2014/main" id="{3F00ED35-EDAA-4E32-A5A9-B7A2D4C4356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68548" b="86759"/>
          <a:stretch/>
        </p:blipFill>
        <p:spPr bwMode="auto">
          <a:xfrm>
            <a:off x="2283804" y="1602014"/>
            <a:ext cx="864097" cy="368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B1C55562-7B7E-40C4-BDEC-3A6813186B0F}"/>
              </a:ext>
            </a:extLst>
          </p:cNvPr>
          <p:cNvSpPr txBox="1"/>
          <p:nvPr/>
        </p:nvSpPr>
        <p:spPr>
          <a:xfrm>
            <a:off x="3444555" y="73487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Het gas SO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aantonen</a:t>
            </a:r>
            <a:endParaRPr lang="nl-NL" sz="1400" dirty="0">
              <a:solidFill>
                <a:srgbClr val="FF0000"/>
              </a:solidFill>
            </a:endParaRPr>
          </a:p>
        </p:txBody>
      </p:sp>
      <p:grpSp>
        <p:nvGrpSpPr>
          <p:cNvPr id="50" name="Groep 171">
            <a:extLst>
              <a:ext uri="{FF2B5EF4-FFF2-40B4-BE49-F238E27FC236}">
                <a16:creationId xmlns:a16="http://schemas.microsoft.com/office/drawing/2014/main" id="{A1AA3DCE-64B1-4445-8ACE-2FCC0877CA18}"/>
              </a:ext>
            </a:extLst>
          </p:cNvPr>
          <p:cNvGrpSpPr>
            <a:grpSpLocks/>
          </p:cNvGrpSpPr>
          <p:nvPr/>
        </p:nvGrpSpPr>
        <p:grpSpPr bwMode="auto">
          <a:xfrm>
            <a:off x="1335600" y="4744800"/>
            <a:ext cx="4824536" cy="461665"/>
            <a:chOff x="7740787" y="2606250"/>
            <a:chExt cx="4824536" cy="461756"/>
          </a:xfrm>
        </p:grpSpPr>
        <p:sp>
          <p:nvSpPr>
            <p:cNvPr id="51" name="Text Box 55">
              <a:extLst>
                <a:ext uri="{FF2B5EF4-FFF2-40B4-BE49-F238E27FC236}">
                  <a16:creationId xmlns:a16="http://schemas.microsoft.com/office/drawing/2014/main" id="{F34DF7C1-CA88-41EF-9D66-AA97FD2A5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0787" y="2636021"/>
              <a:ext cx="4824536" cy="40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000" dirty="0">
                  <a:latin typeface="Arial" panose="020B0604020202020204" pitchFamily="34" charset="0"/>
                </a:rPr>
                <a:t>  S      O</a:t>
              </a:r>
              <a:r>
                <a:rPr lang="en-US" altLang="nl-NL" sz="2000" baseline="-25000" dirty="0">
                  <a:latin typeface="Arial" panose="020B0604020202020204" pitchFamily="34" charset="0"/>
                </a:rPr>
                <a:t>2</a:t>
              </a:r>
              <a:r>
                <a:rPr lang="en-US" altLang="nl-NL" sz="2000" dirty="0">
                  <a:latin typeface="Arial" panose="020B0604020202020204" pitchFamily="34" charset="0"/>
                </a:rPr>
                <a:t>          </a:t>
              </a:r>
              <a:r>
                <a:rPr lang="en-US" altLang="nl-NL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SO</a:t>
              </a:r>
              <a:r>
                <a:rPr lang="en-US" altLang="nl-NL" sz="2000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Line 56">
              <a:extLst>
                <a:ext uri="{FF2B5EF4-FFF2-40B4-BE49-F238E27FC236}">
                  <a16:creationId xmlns:a16="http://schemas.microsoft.com/office/drawing/2014/main" id="{04115E89-ED44-42D6-9626-09603FE42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09136" y="2830004"/>
              <a:ext cx="420912" cy="51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8F8B0EAE-D3BF-451C-B638-84DCBF6D9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00" y="2606250"/>
              <a:ext cx="540288" cy="4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2400" dirty="0">
                  <a:latin typeface="Arial" panose="020B0604020202020204" pitchFamily="34" charset="0"/>
                </a:rPr>
                <a:t>  +</a:t>
              </a:r>
              <a:endParaRPr lang="nl-NL" altLang="nl-NL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L -0.00312 0.03009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E0216EE-1523-45FB-89F8-F9637586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0" y="1197047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77568E3-75A1-488F-B6DC-8AA8FF0C5659}"/>
              </a:ext>
            </a:extLst>
          </p:cNvPr>
          <p:cNvSpPr/>
          <p:nvPr/>
        </p:nvSpPr>
        <p:spPr>
          <a:xfrm rot="1630572">
            <a:off x="3081338" y="995363"/>
            <a:ext cx="914400" cy="22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40944623-F6D6-43C4-AC61-7C1B9C10F79B}"/>
              </a:ext>
            </a:extLst>
          </p:cNvPr>
          <p:cNvSpPr/>
          <p:nvPr/>
        </p:nvSpPr>
        <p:spPr>
          <a:xfrm>
            <a:off x="3635896" y="2701790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C13504-6592-4B44-87DD-894129902446}"/>
              </a:ext>
            </a:extLst>
          </p:cNvPr>
          <p:cNvSpPr txBox="1"/>
          <p:nvPr/>
        </p:nvSpPr>
        <p:spPr>
          <a:xfrm rot="3840000">
            <a:off x="4524610" y="3055791"/>
            <a:ext cx="256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Verlagen van de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705423-7F19-47BA-8FD6-791DA82F6047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9E18295-9B80-4F71-A047-391673980FAB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6C3AE7B-CD59-4FB5-8C88-3846E371DB0F}"/>
              </a:ext>
            </a:extLst>
          </p:cNvPr>
          <p:cNvSpPr txBox="1"/>
          <p:nvPr/>
        </p:nvSpPr>
        <p:spPr>
          <a:xfrm>
            <a:off x="6084168" y="2099469"/>
            <a:ext cx="273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Blussen met water</a:t>
            </a:r>
          </a:p>
          <a:p>
            <a:endParaRPr lang="nl-NL" sz="2400" dirty="0">
              <a:solidFill>
                <a:srgbClr val="FF0000"/>
              </a:solidFill>
              <a:latin typeface="+mn-lt"/>
            </a:endParaRPr>
          </a:p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       Koolzuurblusser</a:t>
            </a:r>
          </a:p>
        </p:txBody>
      </p:sp>
    </p:spTree>
    <p:extLst>
      <p:ext uri="{BB962C8B-B14F-4D97-AF65-F5344CB8AC3E}">
        <p14:creationId xmlns:p14="http://schemas.microsoft.com/office/powerpoint/2010/main" val="241723413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199" y="3644208"/>
            <a:ext cx="2241529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roomwater: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kleurloos</a:t>
            </a:r>
            <a:endParaRPr lang="nl-N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4000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2" name="Rechthoek 1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10" name="Pijl: omlaag 9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Koorde 25"/>
          <p:cNvSpPr/>
          <p:nvPr/>
        </p:nvSpPr>
        <p:spPr>
          <a:xfrm rot="17504993">
            <a:off x="2286622" y="1630063"/>
            <a:ext cx="756740" cy="858167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B4689FC-96FD-4CA8-AAA3-C42B65C38F65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7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4299401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6"/>
          <p:cNvSpPr txBox="1"/>
          <p:nvPr/>
        </p:nvSpPr>
        <p:spPr>
          <a:xfrm>
            <a:off x="4939199" y="3644208"/>
            <a:ext cx="2241529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roomwater: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kleurloos</a:t>
            </a:r>
            <a:endParaRPr lang="nl-N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34000" y="3644208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5121000" y="1939342"/>
            <a:ext cx="753589" cy="243969"/>
            <a:chOff x="5121000" y="1939342"/>
            <a:chExt cx="753589" cy="243969"/>
          </a:xfrm>
        </p:grpSpPr>
        <p:sp>
          <p:nvSpPr>
            <p:cNvPr id="2" name="Rechthoek 1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10" name="Pijl: omlaag 9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7" name="Rechthoek 26"/>
          <p:cNvSpPr/>
          <p:nvPr/>
        </p:nvSpPr>
        <p:spPr>
          <a:xfrm>
            <a:off x="4366800" y="3436298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Koorde 25"/>
          <p:cNvSpPr/>
          <p:nvPr/>
        </p:nvSpPr>
        <p:spPr>
          <a:xfrm rot="17504993">
            <a:off x="2286622" y="1630063"/>
            <a:ext cx="756740" cy="858167"/>
          </a:xfrm>
          <a:prstGeom prst="chord">
            <a:avLst>
              <a:gd name="adj1" fmla="val 4276559"/>
              <a:gd name="adj2" fmla="val 13622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B4689FC-96FD-4CA8-AAA3-C42B65C38F65}"/>
              </a:ext>
            </a:extLst>
          </p:cNvPr>
          <p:cNvSpPr txBox="1"/>
          <p:nvPr/>
        </p:nvSpPr>
        <p:spPr>
          <a:xfrm>
            <a:off x="3860715" y="332656"/>
            <a:ext cx="142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Reagentia</a:t>
            </a:r>
          </a:p>
        </p:txBody>
      </p:sp>
      <p:sp>
        <p:nvSpPr>
          <p:cNvPr id="9" name="Rechthoek 8"/>
          <p:cNvSpPr/>
          <p:nvPr/>
        </p:nvSpPr>
        <p:spPr>
          <a:xfrm>
            <a:off x="2598832" y="2663712"/>
            <a:ext cx="280431" cy="31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297428A-458B-4807-B2DC-8F18080A29D0}"/>
              </a:ext>
            </a:extLst>
          </p:cNvPr>
          <p:cNvSpPr txBox="1"/>
          <p:nvPr/>
        </p:nvSpPr>
        <p:spPr>
          <a:xfrm>
            <a:off x="3635896" y="4581128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Broomwater is een reagens voor SO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4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624980" y="1595306"/>
            <a:ext cx="6659888" cy="2534786"/>
            <a:chOff x="624980" y="1595306"/>
            <a:chExt cx="6659888" cy="2534786"/>
          </a:xfrm>
        </p:grpSpPr>
        <p:pic>
          <p:nvPicPr>
            <p:cNvPr id="18" name="Afbeelding 17" descr="http://www.exo.science.ru.nl/bronnen/scheikunde/lifesupport/foto6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5" r="17092"/>
            <a:stretch/>
          </p:blipFill>
          <p:spPr bwMode="auto">
            <a:xfrm>
              <a:off x="4289256" y="1939342"/>
              <a:ext cx="853607" cy="219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Afbeelding 4" descr="http://www.exo.science.ru.nl/bronnen/scheikunde/lifesupport/foto6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5"/>
            <a:stretch/>
          </p:blipFill>
          <p:spPr bwMode="auto">
            <a:xfrm>
              <a:off x="5772579" y="1939342"/>
              <a:ext cx="1479954" cy="219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1667"/>
            <a:stretch/>
          </p:blipFill>
          <p:spPr bwMode="auto">
            <a:xfrm>
              <a:off x="1203776" y="1595306"/>
              <a:ext cx="3095625" cy="1066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kstvak 6"/>
            <p:cNvSpPr txBox="1"/>
            <p:nvPr/>
          </p:nvSpPr>
          <p:spPr>
            <a:xfrm>
              <a:off x="4934510" y="3653624"/>
              <a:ext cx="1011578" cy="27622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broom</a:t>
              </a:r>
              <a:r>
                <a:rPr lang="nl-N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water</a:t>
              </a:r>
              <a:endPara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" name="Afbeelding 6" descr="bunsenbrander,branden,klaslokaal,snoer,brand,vlam,illustratie,metaal,wetenschap,staal,schakelaar,bunsenbrander,branden,klaslokaal,snoer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69"/>
            <a:stretch/>
          </p:blipFill>
          <p:spPr bwMode="auto">
            <a:xfrm>
              <a:off x="2170563" y="2973073"/>
              <a:ext cx="1162050" cy="1086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kstvak 10"/>
            <p:cNvSpPr txBox="1"/>
            <p:nvPr/>
          </p:nvSpPr>
          <p:spPr>
            <a:xfrm>
              <a:off x="624980" y="2037550"/>
              <a:ext cx="711144" cy="34215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endPara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5039378" y="3373031"/>
              <a:ext cx="914400" cy="271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4724560" y="3653624"/>
              <a:ext cx="169051" cy="21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201219" y="3654754"/>
              <a:ext cx="169051" cy="21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6"/>
            <p:cNvSpPr txBox="1"/>
            <p:nvPr/>
          </p:nvSpPr>
          <p:spPr>
            <a:xfrm>
              <a:off x="6418093" y="3349610"/>
              <a:ext cx="866775" cy="49532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kalkwater</a:t>
              </a:r>
              <a:endPara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9" name="Rechte verbindingslijn 8"/>
            <p:cNvCxnSpPr/>
            <p:nvPr/>
          </p:nvCxnSpPr>
          <p:spPr>
            <a:xfrm>
              <a:off x="5073699" y="2037550"/>
              <a:ext cx="733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5073699" y="2112635"/>
              <a:ext cx="733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hoek 9"/>
            <p:cNvSpPr/>
            <p:nvPr/>
          </p:nvSpPr>
          <p:spPr>
            <a:xfrm>
              <a:off x="2627091" y="2711463"/>
              <a:ext cx="23885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Koorde 1"/>
            <p:cNvSpPr/>
            <p:nvPr/>
          </p:nvSpPr>
          <p:spPr>
            <a:xfrm rot="17504993">
              <a:off x="2310106" y="1697421"/>
              <a:ext cx="756740" cy="841058"/>
            </a:xfrm>
            <a:prstGeom prst="chord">
              <a:avLst>
                <a:gd name="adj1" fmla="val 5244779"/>
                <a:gd name="adj2" fmla="val 13622439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ond hoek zelfde zijde rechthoek 26"/>
            <p:cNvSpPr/>
            <p:nvPr/>
          </p:nvSpPr>
          <p:spPr>
            <a:xfrm>
              <a:off x="2371201" y="2014902"/>
              <a:ext cx="647326" cy="23073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6581198" y="1939342"/>
            <a:ext cx="753589" cy="243969"/>
            <a:chOff x="5121000" y="1939342"/>
            <a:chExt cx="753589" cy="243969"/>
          </a:xfrm>
        </p:grpSpPr>
        <p:sp>
          <p:nvSpPr>
            <p:cNvPr id="29" name="Rechthoek 28"/>
            <p:cNvSpPr/>
            <p:nvPr/>
          </p:nvSpPr>
          <p:spPr>
            <a:xfrm>
              <a:off x="5245131" y="1939342"/>
              <a:ext cx="629458" cy="243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5121000" y="2061326"/>
              <a:ext cx="629458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2" name="Pijl: omlaag 31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Gelijkbenige driehoek 32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5" name="Pijl: omlaag 34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Gelijkbenige driehoek 35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4507477" y="3586912"/>
            <a:ext cx="392123" cy="398288"/>
            <a:chOff x="4507477" y="3586912"/>
            <a:chExt cx="392123" cy="398288"/>
          </a:xfrm>
        </p:grpSpPr>
        <p:sp>
          <p:nvSpPr>
            <p:cNvPr id="38" name="Rechthoek 37"/>
            <p:cNvSpPr/>
            <p:nvPr/>
          </p:nvSpPr>
          <p:spPr>
            <a:xfrm>
              <a:off x="4518000" y="3636000"/>
              <a:ext cx="381600" cy="3492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FFC000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4507477" y="3586912"/>
              <a:ext cx="330532" cy="139237"/>
              <a:chOff x="4507477" y="3586912"/>
              <a:chExt cx="330532" cy="139237"/>
            </a:xfrm>
          </p:grpSpPr>
          <p:sp>
            <p:nvSpPr>
              <p:cNvPr id="40" name="Ovaal 39"/>
              <p:cNvSpPr/>
              <p:nvPr/>
            </p:nvSpPr>
            <p:spPr>
              <a:xfrm flipV="1">
                <a:off x="4507477" y="3586912"/>
                <a:ext cx="107160" cy="114591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 flipV="1">
                <a:off x="4730849" y="3611558"/>
                <a:ext cx="107160" cy="114591"/>
              </a:xfrm>
              <a:prstGeom prst="ellipse">
                <a:avLst/>
              </a:prstGeom>
              <a:solidFill>
                <a:srgbClr val="FFC000">
                  <a:alpha val="4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2" name="Rechthoek 41"/>
          <p:cNvSpPr/>
          <p:nvPr/>
        </p:nvSpPr>
        <p:spPr>
          <a:xfrm>
            <a:off x="4349226" y="3429292"/>
            <a:ext cx="133864" cy="272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200B40C-732F-4F86-B713-2538D2854C66}"/>
              </a:ext>
            </a:extLst>
          </p:cNvPr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</p:spTree>
    <p:extLst>
      <p:ext uri="{BB962C8B-B14F-4D97-AF65-F5344CB8AC3E}">
        <p14:creationId xmlns:p14="http://schemas.microsoft.com/office/powerpoint/2010/main" val="1594128264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1695B5D-39A3-4F16-94B2-DC17D068B343}"/>
              </a:ext>
            </a:extLst>
          </p:cNvPr>
          <p:cNvGrpSpPr/>
          <p:nvPr/>
        </p:nvGrpSpPr>
        <p:grpSpPr>
          <a:xfrm>
            <a:off x="1202400" y="1594800"/>
            <a:ext cx="3095625" cy="934159"/>
            <a:chOff x="1192884" y="1588493"/>
            <a:chExt cx="3095625" cy="934159"/>
          </a:xfrm>
        </p:grpSpPr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433"/>
            <a:stretch/>
          </p:blipFill>
          <p:spPr bwMode="auto">
            <a:xfrm>
              <a:off x="1192884" y="1588493"/>
              <a:ext cx="3095625" cy="93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E3E21BC-AD32-4718-AB2C-1ACB4BE76B65}"/>
                </a:ext>
              </a:extLst>
            </p:cNvPr>
            <p:cNvSpPr/>
            <p:nvPr/>
          </p:nvSpPr>
          <p:spPr>
            <a:xfrm>
              <a:off x="2371201" y="2003174"/>
              <a:ext cx="656019" cy="30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Koorde 58">
            <a:extLst>
              <a:ext uri="{FF2B5EF4-FFF2-40B4-BE49-F238E27FC236}">
                <a16:creationId xmlns:a16="http://schemas.microsoft.com/office/drawing/2014/main" id="{863312CF-06C7-4F05-9F7F-616C5485F1C4}"/>
              </a:ext>
            </a:extLst>
          </p:cNvPr>
          <p:cNvSpPr/>
          <p:nvPr/>
        </p:nvSpPr>
        <p:spPr>
          <a:xfrm rot="17504993">
            <a:off x="2304000" y="1691586"/>
            <a:ext cx="756740" cy="830768"/>
          </a:xfrm>
          <a:prstGeom prst="chord">
            <a:avLst>
              <a:gd name="adj1" fmla="val 5244779"/>
              <a:gd name="adj2" fmla="val 136224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Koorde 57">
            <a:extLst>
              <a:ext uri="{FF2B5EF4-FFF2-40B4-BE49-F238E27FC236}">
                <a16:creationId xmlns:a16="http://schemas.microsoft.com/office/drawing/2014/main" id="{A2467C38-5882-41EC-A712-CB2A86EE8E2F}"/>
              </a:ext>
            </a:extLst>
          </p:cNvPr>
          <p:cNvSpPr/>
          <p:nvPr/>
        </p:nvSpPr>
        <p:spPr>
          <a:xfrm rot="17504993">
            <a:off x="2295022" y="1713600"/>
            <a:ext cx="756740" cy="830768"/>
          </a:xfrm>
          <a:prstGeom prst="chord">
            <a:avLst>
              <a:gd name="adj1" fmla="val 7176368"/>
              <a:gd name="adj2" fmla="val 115022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Koorde 1"/>
          <p:cNvSpPr/>
          <p:nvPr/>
        </p:nvSpPr>
        <p:spPr>
          <a:xfrm rot="17504993">
            <a:off x="2300131" y="1706548"/>
            <a:ext cx="756740" cy="841058"/>
          </a:xfrm>
          <a:prstGeom prst="chord">
            <a:avLst>
              <a:gd name="adj1" fmla="val 5244779"/>
              <a:gd name="adj2" fmla="val 13622439"/>
            </a:avLst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r="17092"/>
          <a:stretch/>
        </p:blipFill>
        <p:spPr bwMode="auto">
          <a:xfrm>
            <a:off x="4289256" y="1939342"/>
            <a:ext cx="85360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5772579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7077629" y="1939342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24560" y="365362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endParaRPr lang="nl-NL" sz="1100" dirty="0"/>
          </a:p>
        </p:txBody>
      </p:sp>
      <p:sp>
        <p:nvSpPr>
          <p:cNvPr id="19" name="Rechthoek 18"/>
          <p:cNvSpPr/>
          <p:nvPr/>
        </p:nvSpPr>
        <p:spPr>
          <a:xfrm>
            <a:off x="6201219" y="365475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6418093" y="3349610"/>
            <a:ext cx="866775" cy="49532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73699" y="2037550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5073699" y="2112635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627091" y="2711463"/>
            <a:ext cx="2388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ond hoek zelfde zijde rechthoek 26"/>
          <p:cNvSpPr/>
          <p:nvPr/>
        </p:nvSpPr>
        <p:spPr>
          <a:xfrm>
            <a:off x="2371201" y="2014902"/>
            <a:ext cx="647326" cy="23073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pic>
        <p:nvPicPr>
          <p:cNvPr id="29" name="Afbeelding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4" y="3600989"/>
            <a:ext cx="382131" cy="324000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3" name="Pijl: omlaag 32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6" name="Pijl: omlaag 35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6"/>
          <p:cNvSpPr txBox="1"/>
          <p:nvPr/>
        </p:nvSpPr>
        <p:spPr>
          <a:xfrm>
            <a:off x="4934510" y="3653624"/>
            <a:ext cx="1011578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0" name="Groep 39"/>
          <p:cNvGrpSpPr/>
          <p:nvPr/>
        </p:nvGrpSpPr>
        <p:grpSpPr>
          <a:xfrm>
            <a:off x="4507477" y="3586912"/>
            <a:ext cx="392123" cy="398288"/>
            <a:chOff x="4507477" y="3586912"/>
            <a:chExt cx="392123" cy="398288"/>
          </a:xfrm>
        </p:grpSpPr>
        <p:sp>
          <p:nvSpPr>
            <p:cNvPr id="41" name="Rechthoek 40"/>
            <p:cNvSpPr/>
            <p:nvPr/>
          </p:nvSpPr>
          <p:spPr>
            <a:xfrm>
              <a:off x="4518000" y="3636000"/>
              <a:ext cx="381600" cy="349200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>
              <a:solidFill>
                <a:srgbClr val="FFC000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2" name="Groep 41"/>
            <p:cNvGrpSpPr/>
            <p:nvPr/>
          </p:nvGrpSpPr>
          <p:grpSpPr>
            <a:xfrm>
              <a:off x="4507477" y="3586912"/>
              <a:ext cx="330532" cy="139237"/>
              <a:chOff x="4507477" y="3586912"/>
              <a:chExt cx="330532" cy="139237"/>
            </a:xfrm>
          </p:grpSpPr>
          <p:sp>
            <p:nvSpPr>
              <p:cNvPr id="43" name="Ovaal 42"/>
              <p:cNvSpPr/>
              <p:nvPr/>
            </p:nvSpPr>
            <p:spPr>
              <a:xfrm flipV="1">
                <a:off x="4507477" y="3586912"/>
                <a:ext cx="107160" cy="114591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al 43"/>
              <p:cNvSpPr/>
              <p:nvPr/>
            </p:nvSpPr>
            <p:spPr>
              <a:xfrm flipV="1">
                <a:off x="4730849" y="3611558"/>
                <a:ext cx="107160" cy="114591"/>
              </a:xfrm>
              <a:prstGeom prst="ellipse">
                <a:avLst/>
              </a:prstGeom>
              <a:solidFill>
                <a:srgbClr val="FFC000">
                  <a:alpha val="40000"/>
                </a:srgbClr>
              </a:solidFill>
              <a:ln>
                <a:solidFill>
                  <a:srgbClr val="FFC000">
                    <a:alpha val="1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45" name="Groep 44"/>
          <p:cNvGrpSpPr/>
          <p:nvPr/>
        </p:nvGrpSpPr>
        <p:grpSpPr>
          <a:xfrm>
            <a:off x="5991162" y="3586912"/>
            <a:ext cx="402316" cy="414000"/>
            <a:chOff x="4520304" y="3589161"/>
            <a:chExt cx="402316" cy="414000"/>
          </a:xfrm>
        </p:grpSpPr>
        <p:sp>
          <p:nvSpPr>
            <p:cNvPr id="46" name="Rechthoek 45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48" name="Ovaal 47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al 48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0" name="Rechthoek 49"/>
          <p:cNvSpPr/>
          <p:nvPr/>
        </p:nvSpPr>
        <p:spPr>
          <a:xfrm>
            <a:off x="4350331" y="3447466"/>
            <a:ext cx="132965" cy="2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Maan 50">
            <a:extLst>
              <a:ext uri="{FF2B5EF4-FFF2-40B4-BE49-F238E27FC236}">
                <a16:creationId xmlns:a16="http://schemas.microsoft.com/office/drawing/2014/main" id="{96761EE9-96E4-4EE9-ACF6-C02B913C7DEE}"/>
              </a:ext>
            </a:extLst>
          </p:cNvPr>
          <p:cNvSpPr/>
          <p:nvPr/>
        </p:nvSpPr>
        <p:spPr>
          <a:xfrm rot="16200000">
            <a:off x="2487533" y="2142000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9EEAE4-17D5-49B6-A9A1-E7D6D90AE3FB}"/>
              </a:ext>
            </a:extLst>
          </p:cNvPr>
          <p:cNvSpPr/>
          <p:nvPr/>
        </p:nvSpPr>
        <p:spPr>
          <a:xfrm>
            <a:off x="2217682" y="2533066"/>
            <a:ext cx="914400" cy="83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unsenbrander,branden,klaslokaal,snoer,brand,vlam,illustratie,metaal,wetenschap,staal,schakelaar,bunsenbrander,branden,klaslokaal,snoe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170563" y="2973073"/>
            <a:ext cx="1162050" cy="10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17" y="2580524"/>
            <a:ext cx="180198" cy="416319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0F3C947-0AEB-4B17-8260-9424D32A1328}"/>
              </a:ext>
            </a:extLst>
          </p:cNvPr>
          <p:cNvSpPr/>
          <p:nvPr/>
        </p:nvSpPr>
        <p:spPr>
          <a:xfrm rot="2513161">
            <a:off x="2176009" y="2440819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AC79076F-742C-4F0B-B74B-4EB496B3E5AB}"/>
              </a:ext>
            </a:extLst>
          </p:cNvPr>
          <p:cNvSpPr/>
          <p:nvPr/>
        </p:nvSpPr>
        <p:spPr>
          <a:xfrm rot="7971261">
            <a:off x="2894442" y="2403614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07DCE99-8ADC-4C00-8FCD-189F0D397A0D}"/>
              </a:ext>
            </a:extLst>
          </p:cNvPr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</p:spTree>
    <p:extLst>
      <p:ext uri="{BB962C8B-B14F-4D97-AF65-F5344CB8AC3E}">
        <p14:creationId xmlns:p14="http://schemas.microsoft.com/office/powerpoint/2010/main" val="27194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4.81481E-6 L -0.00139 0.06712 " pathEditMode="relative" rAng="0" ptsTypes="AA">
                                      <p:cBhvr>
                                        <p:cTn id="16" dur="2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1695B5D-39A3-4F16-94B2-DC17D068B343}"/>
              </a:ext>
            </a:extLst>
          </p:cNvPr>
          <p:cNvGrpSpPr/>
          <p:nvPr/>
        </p:nvGrpSpPr>
        <p:grpSpPr>
          <a:xfrm>
            <a:off x="1202400" y="1594800"/>
            <a:ext cx="3095625" cy="934159"/>
            <a:chOff x="1192884" y="1588493"/>
            <a:chExt cx="3095625" cy="934159"/>
          </a:xfrm>
        </p:grpSpPr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433"/>
            <a:stretch/>
          </p:blipFill>
          <p:spPr bwMode="auto">
            <a:xfrm>
              <a:off x="1192884" y="1588493"/>
              <a:ext cx="3095625" cy="93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E3E21BC-AD32-4718-AB2C-1ACB4BE76B65}"/>
                </a:ext>
              </a:extLst>
            </p:cNvPr>
            <p:cNvSpPr/>
            <p:nvPr/>
          </p:nvSpPr>
          <p:spPr>
            <a:xfrm>
              <a:off x="2371201" y="2003174"/>
              <a:ext cx="656019" cy="30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Koorde 58">
            <a:extLst>
              <a:ext uri="{FF2B5EF4-FFF2-40B4-BE49-F238E27FC236}">
                <a16:creationId xmlns:a16="http://schemas.microsoft.com/office/drawing/2014/main" id="{863312CF-06C7-4F05-9F7F-616C5485F1C4}"/>
              </a:ext>
            </a:extLst>
          </p:cNvPr>
          <p:cNvSpPr/>
          <p:nvPr/>
        </p:nvSpPr>
        <p:spPr>
          <a:xfrm rot="17504993">
            <a:off x="2304000" y="1691586"/>
            <a:ext cx="756740" cy="830768"/>
          </a:xfrm>
          <a:prstGeom prst="chord">
            <a:avLst>
              <a:gd name="adj1" fmla="val 5244779"/>
              <a:gd name="adj2" fmla="val 136224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Koorde 57">
            <a:extLst>
              <a:ext uri="{FF2B5EF4-FFF2-40B4-BE49-F238E27FC236}">
                <a16:creationId xmlns:a16="http://schemas.microsoft.com/office/drawing/2014/main" id="{A2467C38-5882-41EC-A712-CB2A86EE8E2F}"/>
              </a:ext>
            </a:extLst>
          </p:cNvPr>
          <p:cNvSpPr/>
          <p:nvPr/>
        </p:nvSpPr>
        <p:spPr>
          <a:xfrm rot="17504993">
            <a:off x="2295022" y="1713600"/>
            <a:ext cx="756740" cy="830768"/>
          </a:xfrm>
          <a:prstGeom prst="chord">
            <a:avLst>
              <a:gd name="adj1" fmla="val 7176368"/>
              <a:gd name="adj2" fmla="val 115022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r="17092"/>
          <a:stretch/>
        </p:blipFill>
        <p:spPr bwMode="auto">
          <a:xfrm>
            <a:off x="4289256" y="1939342"/>
            <a:ext cx="85360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5772579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7077629" y="1939342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24560" y="365362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endParaRPr lang="nl-NL" sz="1100" dirty="0"/>
          </a:p>
        </p:txBody>
      </p:sp>
      <p:sp>
        <p:nvSpPr>
          <p:cNvPr id="19" name="Rechthoek 18"/>
          <p:cNvSpPr/>
          <p:nvPr/>
        </p:nvSpPr>
        <p:spPr>
          <a:xfrm>
            <a:off x="6201219" y="365475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6418093" y="3349610"/>
            <a:ext cx="1322259" cy="49532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wit troebel </a:t>
            </a:r>
            <a:endParaRPr lang="nl-NL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73699" y="2037550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5073699" y="2112635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627091" y="2711463"/>
            <a:ext cx="2388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ond hoek zelfde zijde rechthoek 26"/>
          <p:cNvSpPr/>
          <p:nvPr/>
        </p:nvSpPr>
        <p:spPr>
          <a:xfrm>
            <a:off x="2371201" y="2014902"/>
            <a:ext cx="647326" cy="23073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pic>
        <p:nvPicPr>
          <p:cNvPr id="29" name="Afbeelding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4" y="3600989"/>
            <a:ext cx="382131" cy="324000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3" name="Pijl: omlaag 32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6" name="Pijl: omlaag 35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6"/>
          <p:cNvSpPr txBox="1"/>
          <p:nvPr/>
        </p:nvSpPr>
        <p:spPr>
          <a:xfrm>
            <a:off x="4935600" y="3654000"/>
            <a:ext cx="1008000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water: 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ontkleurt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ep 44"/>
          <p:cNvGrpSpPr/>
          <p:nvPr/>
        </p:nvGrpSpPr>
        <p:grpSpPr>
          <a:xfrm>
            <a:off x="5991162" y="3586912"/>
            <a:ext cx="402316" cy="414000"/>
            <a:chOff x="4520304" y="3589161"/>
            <a:chExt cx="402316" cy="414000"/>
          </a:xfrm>
        </p:grpSpPr>
        <p:sp>
          <p:nvSpPr>
            <p:cNvPr id="46" name="Rechthoek 45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48" name="Ovaal 47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al 48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0" name="Rechthoek 49"/>
          <p:cNvSpPr/>
          <p:nvPr/>
        </p:nvSpPr>
        <p:spPr>
          <a:xfrm>
            <a:off x="4350331" y="3447466"/>
            <a:ext cx="132965" cy="2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Maan 50">
            <a:extLst>
              <a:ext uri="{FF2B5EF4-FFF2-40B4-BE49-F238E27FC236}">
                <a16:creationId xmlns:a16="http://schemas.microsoft.com/office/drawing/2014/main" id="{96761EE9-96E4-4EE9-ACF6-C02B913C7DEE}"/>
              </a:ext>
            </a:extLst>
          </p:cNvPr>
          <p:cNvSpPr/>
          <p:nvPr/>
        </p:nvSpPr>
        <p:spPr>
          <a:xfrm rot="16200000">
            <a:off x="2487533" y="2142000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9EEAE4-17D5-49B6-A9A1-E7D6D90AE3FB}"/>
              </a:ext>
            </a:extLst>
          </p:cNvPr>
          <p:cNvSpPr/>
          <p:nvPr/>
        </p:nvSpPr>
        <p:spPr>
          <a:xfrm>
            <a:off x="2217682" y="2533066"/>
            <a:ext cx="914400" cy="83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unsenbrander,branden,klaslokaal,snoer,brand,vlam,illustratie,metaal,wetenschap,staal,schakelaar,bunsenbrander,branden,klaslokaal,snoe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170563" y="2973073"/>
            <a:ext cx="1162050" cy="1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0F3C947-0AEB-4B17-8260-9424D32A1328}"/>
              </a:ext>
            </a:extLst>
          </p:cNvPr>
          <p:cNvSpPr/>
          <p:nvPr/>
        </p:nvSpPr>
        <p:spPr>
          <a:xfrm rot="2513161">
            <a:off x="2176009" y="2440819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AC79076F-742C-4F0B-B74B-4EB496B3E5AB}"/>
              </a:ext>
            </a:extLst>
          </p:cNvPr>
          <p:cNvSpPr/>
          <p:nvPr/>
        </p:nvSpPr>
        <p:spPr>
          <a:xfrm rot="7971261">
            <a:off x="2894442" y="2403614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</p:spTree>
    <p:extLst>
      <p:ext uri="{BB962C8B-B14F-4D97-AF65-F5344CB8AC3E}">
        <p14:creationId xmlns:p14="http://schemas.microsoft.com/office/powerpoint/2010/main" val="19129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1695B5D-39A3-4F16-94B2-DC17D068B343}"/>
              </a:ext>
            </a:extLst>
          </p:cNvPr>
          <p:cNvGrpSpPr/>
          <p:nvPr/>
        </p:nvGrpSpPr>
        <p:grpSpPr>
          <a:xfrm>
            <a:off x="1202400" y="1594800"/>
            <a:ext cx="3095625" cy="934159"/>
            <a:chOff x="1192884" y="1588493"/>
            <a:chExt cx="3095625" cy="934159"/>
          </a:xfrm>
        </p:grpSpPr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433"/>
            <a:stretch/>
          </p:blipFill>
          <p:spPr bwMode="auto">
            <a:xfrm>
              <a:off x="1192884" y="1588493"/>
              <a:ext cx="3095625" cy="93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E3E21BC-AD32-4718-AB2C-1ACB4BE76B65}"/>
                </a:ext>
              </a:extLst>
            </p:cNvPr>
            <p:cNvSpPr/>
            <p:nvPr/>
          </p:nvSpPr>
          <p:spPr>
            <a:xfrm>
              <a:off x="2371201" y="2003174"/>
              <a:ext cx="656019" cy="30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Koorde 58">
            <a:extLst>
              <a:ext uri="{FF2B5EF4-FFF2-40B4-BE49-F238E27FC236}">
                <a16:creationId xmlns:a16="http://schemas.microsoft.com/office/drawing/2014/main" id="{863312CF-06C7-4F05-9F7F-616C5485F1C4}"/>
              </a:ext>
            </a:extLst>
          </p:cNvPr>
          <p:cNvSpPr/>
          <p:nvPr/>
        </p:nvSpPr>
        <p:spPr>
          <a:xfrm rot="17504993">
            <a:off x="2304000" y="1691586"/>
            <a:ext cx="756740" cy="830768"/>
          </a:xfrm>
          <a:prstGeom prst="chord">
            <a:avLst>
              <a:gd name="adj1" fmla="val 5244779"/>
              <a:gd name="adj2" fmla="val 136224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Koorde 57">
            <a:extLst>
              <a:ext uri="{FF2B5EF4-FFF2-40B4-BE49-F238E27FC236}">
                <a16:creationId xmlns:a16="http://schemas.microsoft.com/office/drawing/2014/main" id="{A2467C38-5882-41EC-A712-CB2A86EE8E2F}"/>
              </a:ext>
            </a:extLst>
          </p:cNvPr>
          <p:cNvSpPr/>
          <p:nvPr/>
        </p:nvSpPr>
        <p:spPr>
          <a:xfrm rot="17504993">
            <a:off x="2295022" y="1713600"/>
            <a:ext cx="756740" cy="830768"/>
          </a:xfrm>
          <a:prstGeom prst="chord">
            <a:avLst>
              <a:gd name="adj1" fmla="val 7176368"/>
              <a:gd name="adj2" fmla="val 115022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r="17092"/>
          <a:stretch/>
        </p:blipFill>
        <p:spPr bwMode="auto">
          <a:xfrm>
            <a:off x="4289256" y="1939342"/>
            <a:ext cx="85360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5772579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7077629" y="1939342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24560" y="365362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endParaRPr lang="nl-NL" sz="1100" dirty="0"/>
          </a:p>
        </p:txBody>
      </p:sp>
      <p:sp>
        <p:nvSpPr>
          <p:cNvPr id="19" name="Rechthoek 18"/>
          <p:cNvSpPr/>
          <p:nvPr/>
        </p:nvSpPr>
        <p:spPr>
          <a:xfrm>
            <a:off x="6201219" y="365475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6418093" y="3349610"/>
            <a:ext cx="1322259" cy="49532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wit troebel</a:t>
            </a:r>
            <a:endParaRPr lang="nl-NL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73699" y="2037550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5073699" y="2112635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627091" y="2711463"/>
            <a:ext cx="2388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ond hoek zelfde zijde rechthoek 26"/>
          <p:cNvSpPr/>
          <p:nvPr/>
        </p:nvSpPr>
        <p:spPr>
          <a:xfrm>
            <a:off x="2371201" y="2014902"/>
            <a:ext cx="647326" cy="23073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pic>
        <p:nvPicPr>
          <p:cNvPr id="29" name="Afbeelding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4" y="3600989"/>
            <a:ext cx="382131" cy="324000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3" name="Pijl: omlaag 32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6" name="Pijl: omlaag 35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6"/>
          <p:cNvSpPr txBox="1"/>
          <p:nvPr/>
        </p:nvSpPr>
        <p:spPr>
          <a:xfrm>
            <a:off x="4934510" y="3653624"/>
            <a:ext cx="1011578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water:</a:t>
            </a:r>
            <a:r>
              <a:rPr lang="nl-NL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ontkleurt</a:t>
            </a: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5" name="Groep 44"/>
          <p:cNvGrpSpPr/>
          <p:nvPr/>
        </p:nvGrpSpPr>
        <p:grpSpPr>
          <a:xfrm>
            <a:off x="5991162" y="3586912"/>
            <a:ext cx="402316" cy="414000"/>
            <a:chOff x="4520304" y="3589161"/>
            <a:chExt cx="402316" cy="414000"/>
          </a:xfrm>
        </p:grpSpPr>
        <p:sp>
          <p:nvSpPr>
            <p:cNvPr id="46" name="Rechthoek 45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48" name="Ovaal 47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al 48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0" name="Rechthoek 49"/>
          <p:cNvSpPr/>
          <p:nvPr/>
        </p:nvSpPr>
        <p:spPr>
          <a:xfrm>
            <a:off x="4350331" y="3447466"/>
            <a:ext cx="132965" cy="2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Maan 50">
            <a:extLst>
              <a:ext uri="{FF2B5EF4-FFF2-40B4-BE49-F238E27FC236}">
                <a16:creationId xmlns:a16="http://schemas.microsoft.com/office/drawing/2014/main" id="{96761EE9-96E4-4EE9-ACF6-C02B913C7DEE}"/>
              </a:ext>
            </a:extLst>
          </p:cNvPr>
          <p:cNvSpPr/>
          <p:nvPr/>
        </p:nvSpPr>
        <p:spPr>
          <a:xfrm rot="16200000">
            <a:off x="2487533" y="2142000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9EEAE4-17D5-49B6-A9A1-E7D6D90AE3FB}"/>
              </a:ext>
            </a:extLst>
          </p:cNvPr>
          <p:cNvSpPr/>
          <p:nvPr/>
        </p:nvSpPr>
        <p:spPr>
          <a:xfrm>
            <a:off x="2217682" y="2533066"/>
            <a:ext cx="914400" cy="83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unsenbrander,branden,klaslokaal,snoer,brand,vlam,illustratie,metaal,wetenschap,staal,schakelaar,bunsenbrander,branden,klaslokaal,snoe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170563" y="2973073"/>
            <a:ext cx="1162050" cy="1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0F3C947-0AEB-4B17-8260-9424D32A1328}"/>
              </a:ext>
            </a:extLst>
          </p:cNvPr>
          <p:cNvSpPr/>
          <p:nvPr/>
        </p:nvSpPr>
        <p:spPr>
          <a:xfrm rot="2513161">
            <a:off x="2176009" y="2440819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AC79076F-742C-4F0B-B74B-4EB496B3E5AB}"/>
              </a:ext>
            </a:extLst>
          </p:cNvPr>
          <p:cNvSpPr/>
          <p:nvPr/>
        </p:nvSpPr>
        <p:spPr>
          <a:xfrm rot="7971261">
            <a:off x="2894442" y="2403614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9D70752-5D1B-47EE-B7B0-9B9AA801247E}"/>
              </a:ext>
            </a:extLst>
          </p:cNvPr>
          <p:cNvSpPr txBox="1"/>
          <p:nvPr/>
        </p:nvSpPr>
        <p:spPr>
          <a:xfrm>
            <a:off x="843739" y="4478295"/>
            <a:ext cx="80604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Conclusie:</a:t>
            </a:r>
          </a:p>
          <a:p>
            <a:r>
              <a:rPr lang="nl-NL" sz="800" dirty="0"/>
              <a:t>  </a:t>
            </a:r>
          </a:p>
          <a:p>
            <a:r>
              <a:rPr lang="nl-NL" dirty="0">
                <a:solidFill>
                  <a:srgbClr val="FF0000"/>
                </a:solidFill>
              </a:rPr>
              <a:t>Bij de verbranding van stof X ontstaat koolstofdioxide en zwaveldioxide. </a:t>
            </a:r>
          </a:p>
          <a:p>
            <a:endParaRPr lang="nl-N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1695B5D-39A3-4F16-94B2-DC17D068B343}"/>
              </a:ext>
            </a:extLst>
          </p:cNvPr>
          <p:cNvGrpSpPr/>
          <p:nvPr/>
        </p:nvGrpSpPr>
        <p:grpSpPr>
          <a:xfrm>
            <a:off x="1202400" y="1594800"/>
            <a:ext cx="3095625" cy="934159"/>
            <a:chOff x="1192884" y="1588493"/>
            <a:chExt cx="3095625" cy="934159"/>
          </a:xfrm>
        </p:grpSpPr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433"/>
            <a:stretch/>
          </p:blipFill>
          <p:spPr bwMode="auto">
            <a:xfrm>
              <a:off x="1192884" y="1588493"/>
              <a:ext cx="3095625" cy="93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E3E21BC-AD32-4718-AB2C-1ACB4BE76B65}"/>
                </a:ext>
              </a:extLst>
            </p:cNvPr>
            <p:cNvSpPr/>
            <p:nvPr/>
          </p:nvSpPr>
          <p:spPr>
            <a:xfrm>
              <a:off x="2371201" y="2003174"/>
              <a:ext cx="656019" cy="30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Koorde 58">
            <a:extLst>
              <a:ext uri="{FF2B5EF4-FFF2-40B4-BE49-F238E27FC236}">
                <a16:creationId xmlns:a16="http://schemas.microsoft.com/office/drawing/2014/main" id="{863312CF-06C7-4F05-9F7F-616C5485F1C4}"/>
              </a:ext>
            </a:extLst>
          </p:cNvPr>
          <p:cNvSpPr/>
          <p:nvPr/>
        </p:nvSpPr>
        <p:spPr>
          <a:xfrm rot="17504993">
            <a:off x="2304000" y="1691586"/>
            <a:ext cx="756740" cy="830768"/>
          </a:xfrm>
          <a:prstGeom prst="chord">
            <a:avLst>
              <a:gd name="adj1" fmla="val 5244779"/>
              <a:gd name="adj2" fmla="val 136224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Koorde 57">
            <a:extLst>
              <a:ext uri="{FF2B5EF4-FFF2-40B4-BE49-F238E27FC236}">
                <a16:creationId xmlns:a16="http://schemas.microsoft.com/office/drawing/2014/main" id="{A2467C38-5882-41EC-A712-CB2A86EE8E2F}"/>
              </a:ext>
            </a:extLst>
          </p:cNvPr>
          <p:cNvSpPr/>
          <p:nvPr/>
        </p:nvSpPr>
        <p:spPr>
          <a:xfrm rot="17504993">
            <a:off x="2295022" y="1713600"/>
            <a:ext cx="756740" cy="830768"/>
          </a:xfrm>
          <a:prstGeom prst="chord">
            <a:avLst>
              <a:gd name="adj1" fmla="val 7176368"/>
              <a:gd name="adj2" fmla="val 115022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r="17092"/>
          <a:stretch/>
        </p:blipFill>
        <p:spPr bwMode="auto">
          <a:xfrm>
            <a:off x="4289256" y="1939342"/>
            <a:ext cx="85360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5772579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7077629" y="1939342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24560" y="365362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endParaRPr lang="nl-NL" sz="1100" dirty="0"/>
          </a:p>
        </p:txBody>
      </p:sp>
      <p:sp>
        <p:nvSpPr>
          <p:cNvPr id="19" name="Rechthoek 18"/>
          <p:cNvSpPr/>
          <p:nvPr/>
        </p:nvSpPr>
        <p:spPr>
          <a:xfrm>
            <a:off x="6201219" y="365475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6418093" y="3349610"/>
            <a:ext cx="1322259" cy="49532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wit troebel </a:t>
            </a:r>
            <a:endParaRPr lang="nl-NL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73699" y="2037550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5073699" y="2112635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627091" y="2711463"/>
            <a:ext cx="2388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ond hoek zelfde zijde rechthoek 26"/>
          <p:cNvSpPr/>
          <p:nvPr/>
        </p:nvSpPr>
        <p:spPr>
          <a:xfrm>
            <a:off x="2371201" y="2014902"/>
            <a:ext cx="647326" cy="23073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pic>
        <p:nvPicPr>
          <p:cNvPr id="29" name="Afbeelding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4" y="3600989"/>
            <a:ext cx="382131" cy="324000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3" name="Pijl: omlaag 32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6" name="Pijl: omlaag 35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6"/>
          <p:cNvSpPr txBox="1"/>
          <p:nvPr/>
        </p:nvSpPr>
        <p:spPr>
          <a:xfrm>
            <a:off x="4934510" y="3653624"/>
            <a:ext cx="1011578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water: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ontkleurt</a:t>
            </a: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5" name="Groep 44"/>
          <p:cNvGrpSpPr/>
          <p:nvPr/>
        </p:nvGrpSpPr>
        <p:grpSpPr>
          <a:xfrm>
            <a:off x="5991162" y="3586912"/>
            <a:ext cx="402316" cy="414000"/>
            <a:chOff x="4520304" y="3589161"/>
            <a:chExt cx="402316" cy="414000"/>
          </a:xfrm>
        </p:grpSpPr>
        <p:sp>
          <p:nvSpPr>
            <p:cNvPr id="46" name="Rechthoek 45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48" name="Ovaal 47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al 48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0" name="Rechthoek 49"/>
          <p:cNvSpPr/>
          <p:nvPr/>
        </p:nvSpPr>
        <p:spPr>
          <a:xfrm>
            <a:off x="4350331" y="3447466"/>
            <a:ext cx="132965" cy="2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Maan 50">
            <a:extLst>
              <a:ext uri="{FF2B5EF4-FFF2-40B4-BE49-F238E27FC236}">
                <a16:creationId xmlns:a16="http://schemas.microsoft.com/office/drawing/2014/main" id="{96761EE9-96E4-4EE9-ACF6-C02B913C7DEE}"/>
              </a:ext>
            </a:extLst>
          </p:cNvPr>
          <p:cNvSpPr/>
          <p:nvPr/>
        </p:nvSpPr>
        <p:spPr>
          <a:xfrm rot="16200000">
            <a:off x="2487533" y="2142000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9EEAE4-17D5-49B6-A9A1-E7D6D90AE3FB}"/>
              </a:ext>
            </a:extLst>
          </p:cNvPr>
          <p:cNvSpPr/>
          <p:nvPr/>
        </p:nvSpPr>
        <p:spPr>
          <a:xfrm>
            <a:off x="2217682" y="2533066"/>
            <a:ext cx="914400" cy="83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unsenbrander,branden,klaslokaal,snoer,brand,vlam,illustratie,metaal,wetenschap,staal,schakelaar,bunsenbrander,branden,klaslokaal,snoe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170563" y="2973073"/>
            <a:ext cx="1162050" cy="1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0F3C947-0AEB-4B17-8260-9424D32A1328}"/>
              </a:ext>
            </a:extLst>
          </p:cNvPr>
          <p:cNvSpPr/>
          <p:nvPr/>
        </p:nvSpPr>
        <p:spPr>
          <a:xfrm rot="2513161">
            <a:off x="2176009" y="2440819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AC79076F-742C-4F0B-B74B-4EB496B3E5AB}"/>
              </a:ext>
            </a:extLst>
          </p:cNvPr>
          <p:cNvSpPr/>
          <p:nvPr/>
        </p:nvSpPr>
        <p:spPr>
          <a:xfrm rot="7971261">
            <a:off x="2894442" y="2403614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9D70752-5D1B-47EE-B7B0-9B9AA801247E}"/>
              </a:ext>
            </a:extLst>
          </p:cNvPr>
          <p:cNvSpPr txBox="1"/>
          <p:nvPr/>
        </p:nvSpPr>
        <p:spPr>
          <a:xfrm>
            <a:off x="843739" y="4478295"/>
            <a:ext cx="80604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Conclusie:</a:t>
            </a:r>
          </a:p>
          <a:p>
            <a:r>
              <a:rPr lang="nl-NL" sz="800" dirty="0"/>
              <a:t>  </a:t>
            </a:r>
          </a:p>
          <a:p>
            <a:r>
              <a:rPr lang="nl-NL" dirty="0"/>
              <a:t>Bij de verbranding van stof X ontstaat koolstofdioxide en zwaveldioxide. </a:t>
            </a:r>
          </a:p>
          <a:p>
            <a:endParaRPr lang="nl-NL" sz="800" dirty="0"/>
          </a:p>
          <a:p>
            <a:r>
              <a:rPr lang="nl-NL" dirty="0">
                <a:solidFill>
                  <a:srgbClr val="FF0000"/>
                </a:solidFill>
              </a:rPr>
              <a:t>De moleculen van stof X bevatten dus koolstofatomen en zwavelatomen.</a:t>
            </a: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686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41695B5D-39A3-4F16-94B2-DC17D068B343}"/>
              </a:ext>
            </a:extLst>
          </p:cNvPr>
          <p:cNvGrpSpPr/>
          <p:nvPr/>
        </p:nvGrpSpPr>
        <p:grpSpPr>
          <a:xfrm>
            <a:off x="1202400" y="1594800"/>
            <a:ext cx="3095625" cy="934159"/>
            <a:chOff x="1192884" y="1588493"/>
            <a:chExt cx="3095625" cy="934159"/>
          </a:xfrm>
        </p:grpSpPr>
        <p:pic>
          <p:nvPicPr>
            <p:cNvPr id="4" name="Afbeelding 3" descr="http://internettrash.com/users/chemie@dcn-nl.demon.nl/Proef/chroomkaliumsulf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6433"/>
            <a:stretch/>
          </p:blipFill>
          <p:spPr bwMode="auto">
            <a:xfrm>
              <a:off x="1192884" y="1588493"/>
              <a:ext cx="3095625" cy="93415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E3E21BC-AD32-4718-AB2C-1ACB4BE76B65}"/>
                </a:ext>
              </a:extLst>
            </p:cNvPr>
            <p:cNvSpPr/>
            <p:nvPr/>
          </p:nvSpPr>
          <p:spPr>
            <a:xfrm>
              <a:off x="2371201" y="2003174"/>
              <a:ext cx="656019" cy="30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9" name="Koorde 58">
            <a:extLst>
              <a:ext uri="{FF2B5EF4-FFF2-40B4-BE49-F238E27FC236}">
                <a16:creationId xmlns:a16="http://schemas.microsoft.com/office/drawing/2014/main" id="{863312CF-06C7-4F05-9F7F-616C5485F1C4}"/>
              </a:ext>
            </a:extLst>
          </p:cNvPr>
          <p:cNvSpPr/>
          <p:nvPr/>
        </p:nvSpPr>
        <p:spPr>
          <a:xfrm rot="17504993">
            <a:off x="2304000" y="1691586"/>
            <a:ext cx="756740" cy="830768"/>
          </a:xfrm>
          <a:prstGeom prst="chord">
            <a:avLst>
              <a:gd name="adj1" fmla="val 5244779"/>
              <a:gd name="adj2" fmla="val 136224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Koorde 57">
            <a:extLst>
              <a:ext uri="{FF2B5EF4-FFF2-40B4-BE49-F238E27FC236}">
                <a16:creationId xmlns:a16="http://schemas.microsoft.com/office/drawing/2014/main" id="{A2467C38-5882-41EC-A712-CB2A86EE8E2F}"/>
              </a:ext>
            </a:extLst>
          </p:cNvPr>
          <p:cNvSpPr/>
          <p:nvPr/>
        </p:nvSpPr>
        <p:spPr>
          <a:xfrm rot="17504993">
            <a:off x="2295022" y="1713600"/>
            <a:ext cx="756740" cy="830768"/>
          </a:xfrm>
          <a:prstGeom prst="chord">
            <a:avLst>
              <a:gd name="adj1" fmla="val 7176368"/>
              <a:gd name="adj2" fmla="val 1150226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r="17092"/>
          <a:stretch/>
        </p:blipFill>
        <p:spPr bwMode="auto">
          <a:xfrm>
            <a:off x="4289256" y="1939342"/>
            <a:ext cx="853607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www.exo.science.ru.nl/bronnen/scheikunde/lifesupport/foto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/>
          <a:stretch/>
        </p:blipFill>
        <p:spPr bwMode="auto">
          <a:xfrm>
            <a:off x="5772579" y="1939342"/>
            <a:ext cx="1479954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8"/>
          <p:cNvSpPr txBox="1"/>
          <p:nvPr/>
        </p:nvSpPr>
        <p:spPr>
          <a:xfrm>
            <a:off x="7077629" y="1939342"/>
            <a:ext cx="1233841" cy="2381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aterstraalpomp</a:t>
            </a:r>
          </a:p>
        </p:txBody>
      </p:sp>
      <p:sp>
        <p:nvSpPr>
          <p:cNvPr id="12" name="Tekstvak 10"/>
          <p:cNvSpPr txBox="1"/>
          <p:nvPr/>
        </p:nvSpPr>
        <p:spPr>
          <a:xfrm>
            <a:off x="624980" y="2037550"/>
            <a:ext cx="711144" cy="34215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039378" y="3373031"/>
            <a:ext cx="914400" cy="27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4724560" y="365362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90849" y="2058404"/>
            <a:ext cx="4452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44378" y="1906745"/>
            <a:ext cx="502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lucht </a:t>
            </a:r>
          </a:p>
          <a:p>
            <a:endParaRPr lang="nl-NL" sz="1100" dirty="0"/>
          </a:p>
        </p:txBody>
      </p:sp>
      <p:sp>
        <p:nvSpPr>
          <p:cNvPr id="19" name="Rechthoek 18"/>
          <p:cNvSpPr/>
          <p:nvPr/>
        </p:nvSpPr>
        <p:spPr>
          <a:xfrm>
            <a:off x="6201219" y="3654754"/>
            <a:ext cx="169051" cy="21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6418093" y="3349610"/>
            <a:ext cx="1322259" cy="49532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kalkwater: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 wit troebel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073699" y="2037550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5073699" y="2112635"/>
            <a:ext cx="733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627091" y="2711463"/>
            <a:ext cx="23885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ond hoek zelfde zijde rechthoek 26"/>
          <p:cNvSpPr/>
          <p:nvPr/>
        </p:nvSpPr>
        <p:spPr>
          <a:xfrm>
            <a:off x="2371201" y="2014902"/>
            <a:ext cx="647326" cy="23073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2" y="3600989"/>
            <a:ext cx="382131" cy="324000"/>
          </a:xfrm>
          <a:prstGeom prst="rect">
            <a:avLst/>
          </a:prstGeom>
        </p:spPr>
      </p:pic>
      <p:pic>
        <p:nvPicPr>
          <p:cNvPr id="29" name="Afbeelding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4" y="3600989"/>
            <a:ext cx="382131" cy="324000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4735713" y="2844837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3" name="Pijl: omlaag 32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6201219" y="2842268"/>
            <a:ext cx="143725" cy="466141"/>
            <a:chOff x="4735713" y="2844837"/>
            <a:chExt cx="143725" cy="466141"/>
          </a:xfrm>
          <a:solidFill>
            <a:schemeClr val="bg1"/>
          </a:solidFill>
        </p:grpSpPr>
        <p:sp>
          <p:nvSpPr>
            <p:cNvPr id="36" name="Pijl: omlaag 35"/>
            <p:cNvSpPr/>
            <p:nvPr/>
          </p:nvSpPr>
          <p:spPr>
            <a:xfrm flipV="1">
              <a:off x="4741205" y="2943107"/>
              <a:ext cx="132740" cy="367871"/>
            </a:xfrm>
            <a:prstGeom prst="down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4735713" y="2844837"/>
              <a:ext cx="143725" cy="132912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9" name="Tekstvak 6"/>
          <p:cNvSpPr txBox="1"/>
          <p:nvPr/>
        </p:nvSpPr>
        <p:spPr>
          <a:xfrm>
            <a:off x="4934510" y="3653624"/>
            <a:ext cx="1011578" cy="276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water:</a:t>
            </a:r>
            <a:r>
              <a:rPr lang="nl-NL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ontkleurt</a:t>
            </a: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5" name="Groep 44"/>
          <p:cNvGrpSpPr/>
          <p:nvPr/>
        </p:nvGrpSpPr>
        <p:grpSpPr>
          <a:xfrm>
            <a:off x="5991162" y="3586912"/>
            <a:ext cx="402316" cy="414000"/>
            <a:chOff x="4520304" y="3589161"/>
            <a:chExt cx="402316" cy="414000"/>
          </a:xfrm>
        </p:grpSpPr>
        <p:sp>
          <p:nvSpPr>
            <p:cNvPr id="46" name="Rechthoek 45"/>
            <p:cNvSpPr/>
            <p:nvPr/>
          </p:nvSpPr>
          <p:spPr>
            <a:xfrm>
              <a:off x="4526620" y="3643161"/>
              <a:ext cx="396000" cy="360000"/>
            </a:xfrm>
            <a:prstGeom prst="rect">
              <a:avLst/>
            </a:prstGeom>
            <a:blipFill dpi="0" rotWithShape="1">
              <a:blip r:embed="rId5">
                <a:alphaModFix amt="9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4520304" y="3589161"/>
              <a:ext cx="338690" cy="131948"/>
              <a:chOff x="4520304" y="3589161"/>
              <a:chExt cx="338690" cy="131948"/>
            </a:xfrm>
          </p:grpSpPr>
          <p:sp>
            <p:nvSpPr>
              <p:cNvPr id="48" name="Ovaal 47"/>
              <p:cNvSpPr>
                <a:spLocks noChangeAspect="1"/>
              </p:cNvSpPr>
              <p:nvPr/>
            </p:nvSpPr>
            <p:spPr>
              <a:xfrm rot="10800000">
                <a:off x="4520304" y="3589161"/>
                <a:ext cx="112896" cy="11934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Ovaal 48"/>
              <p:cNvSpPr/>
              <p:nvPr/>
            </p:nvSpPr>
            <p:spPr>
              <a:xfrm rot="10800000" flipV="1">
                <a:off x="4725794" y="3618642"/>
                <a:ext cx="133200" cy="102467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0" name="Rechthoek 49"/>
          <p:cNvSpPr/>
          <p:nvPr/>
        </p:nvSpPr>
        <p:spPr>
          <a:xfrm>
            <a:off x="4350331" y="3447466"/>
            <a:ext cx="132965" cy="26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Maan 50">
            <a:extLst>
              <a:ext uri="{FF2B5EF4-FFF2-40B4-BE49-F238E27FC236}">
                <a16:creationId xmlns:a16="http://schemas.microsoft.com/office/drawing/2014/main" id="{96761EE9-96E4-4EE9-ACF6-C02B913C7DEE}"/>
              </a:ext>
            </a:extLst>
          </p:cNvPr>
          <p:cNvSpPr/>
          <p:nvPr/>
        </p:nvSpPr>
        <p:spPr>
          <a:xfrm rot="16200000">
            <a:off x="2487533" y="2142000"/>
            <a:ext cx="432000" cy="76529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59EEAE4-17D5-49B6-A9A1-E7D6D90AE3FB}"/>
              </a:ext>
            </a:extLst>
          </p:cNvPr>
          <p:cNvSpPr/>
          <p:nvPr/>
        </p:nvSpPr>
        <p:spPr>
          <a:xfrm>
            <a:off x="2217682" y="2533066"/>
            <a:ext cx="914400" cy="83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bunsenbrander,branden,klaslokaal,snoer,brand,vlam,illustratie,metaal,wetenschap,staal,schakelaar,bunsenbrander,branden,klaslokaal,snoer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170563" y="2973073"/>
            <a:ext cx="1162050" cy="10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0F3C947-0AEB-4B17-8260-9424D32A1328}"/>
              </a:ext>
            </a:extLst>
          </p:cNvPr>
          <p:cNvSpPr/>
          <p:nvPr/>
        </p:nvSpPr>
        <p:spPr>
          <a:xfrm rot="2513161">
            <a:off x="2176009" y="2440819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AC79076F-742C-4F0B-B74B-4EB496B3E5AB}"/>
              </a:ext>
            </a:extLst>
          </p:cNvPr>
          <p:cNvSpPr/>
          <p:nvPr/>
        </p:nvSpPr>
        <p:spPr>
          <a:xfrm rot="7971261">
            <a:off x="2894442" y="2403614"/>
            <a:ext cx="383476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2831471" y="2482012"/>
            <a:ext cx="157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Stof X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79D70752-5D1B-47EE-B7B0-9B9AA801247E}"/>
              </a:ext>
            </a:extLst>
          </p:cNvPr>
          <p:cNvSpPr txBox="1"/>
          <p:nvPr/>
        </p:nvSpPr>
        <p:spPr>
          <a:xfrm>
            <a:off x="843739" y="4478295"/>
            <a:ext cx="80604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Conclusie:</a:t>
            </a:r>
          </a:p>
          <a:p>
            <a:r>
              <a:rPr lang="nl-NL" sz="800" dirty="0"/>
              <a:t>  </a:t>
            </a:r>
          </a:p>
          <a:p>
            <a:r>
              <a:rPr lang="nl-NL" dirty="0"/>
              <a:t>Bij de verbranding van stof X ontstaat koolstofdioxide en zwaveldioxide. </a:t>
            </a:r>
          </a:p>
          <a:p>
            <a:endParaRPr lang="nl-NL" sz="800" dirty="0"/>
          </a:p>
          <a:p>
            <a:r>
              <a:rPr lang="nl-NL" dirty="0"/>
              <a:t>De moleculen van stof X bevatten dus koolstofatomen en zwavelatomen.</a:t>
            </a:r>
          </a:p>
          <a:p>
            <a:endParaRPr lang="nl-NL" sz="800" dirty="0"/>
          </a:p>
          <a:p>
            <a:r>
              <a:rPr lang="nl-NL" dirty="0">
                <a:solidFill>
                  <a:srgbClr val="FF0000"/>
                </a:solidFill>
              </a:rPr>
              <a:t>Stof X zou bijvoorbeeld kunnen zijn:                                                                  CS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1400" dirty="0">
                <a:solidFill>
                  <a:srgbClr val="FF0000"/>
                </a:solidFill>
              </a:rPr>
              <a:t>(</a:t>
            </a:r>
            <a:r>
              <a:rPr lang="nl-NL" sz="1400" dirty="0" err="1">
                <a:solidFill>
                  <a:srgbClr val="FF0000"/>
                </a:solidFill>
              </a:rPr>
              <a:t>koolstofdisifide</a:t>
            </a:r>
            <a:r>
              <a:rPr lang="nl-NL" sz="1400" dirty="0">
                <a:solidFill>
                  <a:srgbClr val="FF0000"/>
                </a:solidFill>
              </a:rPr>
              <a:t>)</a:t>
            </a:r>
            <a:r>
              <a:rPr lang="nl-NL" dirty="0">
                <a:solidFill>
                  <a:srgbClr val="FF0000"/>
                </a:solidFill>
              </a:rPr>
              <a:t>   of   C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6</a:t>
            </a:r>
            <a:r>
              <a:rPr lang="nl-NL" dirty="0">
                <a:solidFill>
                  <a:srgbClr val="FF0000"/>
                </a:solidFill>
              </a:rPr>
              <a:t>S </a:t>
            </a:r>
            <a:r>
              <a:rPr lang="nl-NL" sz="1400" dirty="0">
                <a:solidFill>
                  <a:srgbClr val="FF0000"/>
                </a:solidFill>
              </a:rPr>
              <a:t>(</a:t>
            </a:r>
            <a:r>
              <a:rPr lang="nl-NL" sz="1400" dirty="0" err="1">
                <a:solidFill>
                  <a:srgbClr val="FF0000"/>
                </a:solidFill>
              </a:rPr>
              <a:t>ethaanthiol</a:t>
            </a:r>
            <a:r>
              <a:rPr lang="nl-NL" sz="1400" dirty="0">
                <a:solidFill>
                  <a:srgbClr val="FF0000"/>
                </a:solidFill>
              </a:rPr>
              <a:t>)</a:t>
            </a:r>
            <a:r>
              <a:rPr lang="nl-NL" dirty="0">
                <a:solidFill>
                  <a:srgbClr val="FF0000"/>
                </a:solidFill>
              </a:rPr>
              <a:t>   of   C</a:t>
            </a:r>
            <a:r>
              <a:rPr lang="nl-NL" baseline="-25000" dirty="0">
                <a:solidFill>
                  <a:srgbClr val="FF0000"/>
                </a:solidFill>
              </a:rPr>
              <a:t>10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20</a:t>
            </a:r>
            <a:r>
              <a:rPr lang="nl-NL" dirty="0">
                <a:solidFill>
                  <a:srgbClr val="FF0000"/>
                </a:solidFill>
              </a:rPr>
              <a:t>N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S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1400" dirty="0">
                <a:solidFill>
                  <a:srgbClr val="FF0000"/>
                </a:solidFill>
              </a:rPr>
              <a:t>(</a:t>
            </a:r>
            <a:r>
              <a:rPr lang="nl-NL" sz="1400" dirty="0" err="1">
                <a:solidFill>
                  <a:srgbClr val="FF0000"/>
                </a:solidFill>
              </a:rPr>
              <a:t>disulfiram</a:t>
            </a:r>
            <a:r>
              <a:rPr lang="nl-NL" sz="1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79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C6F887-8AD6-E9AD-3B92-9BE2B071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4664"/>
            <a:ext cx="5202194" cy="6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023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>
            <a:extLst>
              <a:ext uri="{FF2B5EF4-FFF2-40B4-BE49-F238E27FC236}">
                <a16:creationId xmlns:a16="http://schemas.microsoft.com/office/drawing/2014/main" id="{37409B61-F669-438D-98E1-A6E06E7B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1" y="1197047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C925C568-9298-4ADF-A32C-C4C678F5A9E2}"/>
              </a:ext>
            </a:extLst>
          </p:cNvPr>
          <p:cNvSpPr/>
          <p:nvPr/>
        </p:nvSpPr>
        <p:spPr>
          <a:xfrm>
            <a:off x="3635896" y="2852936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B19D9B-2338-47A9-AFFE-2040C14D6F2D}"/>
              </a:ext>
            </a:extLst>
          </p:cNvPr>
          <p:cNvSpPr txBox="1"/>
          <p:nvPr/>
        </p:nvSpPr>
        <p:spPr>
          <a:xfrm>
            <a:off x="3635896" y="5050237"/>
            <a:ext cx="163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weghalen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4F108F-0418-4A69-81F8-21322B6E474D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F98C03-1A92-4498-9F4F-2B4972D4D7A6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</p:spTree>
    <p:extLst>
      <p:ext uri="{BB962C8B-B14F-4D97-AF65-F5344CB8AC3E}">
        <p14:creationId xmlns:p14="http://schemas.microsoft.com/office/powerpoint/2010/main" val="34049833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>
            <a:extLst>
              <a:ext uri="{FF2B5EF4-FFF2-40B4-BE49-F238E27FC236}">
                <a16:creationId xmlns:a16="http://schemas.microsoft.com/office/drawing/2014/main" id="{37409B61-F669-438D-98E1-A6E06E7B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1" y="1197047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3F50586-AA7F-42EC-A91A-3BE8B60F6AFC}"/>
              </a:ext>
            </a:extLst>
          </p:cNvPr>
          <p:cNvSpPr txBox="1"/>
          <p:nvPr/>
        </p:nvSpPr>
        <p:spPr>
          <a:xfrm>
            <a:off x="2867035" y="5801818"/>
            <a:ext cx="346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n-lt"/>
              </a:rPr>
              <a:t>Een brandgang in een bos </a:t>
            </a:r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C925C568-9298-4ADF-A32C-C4C678F5A9E2}"/>
              </a:ext>
            </a:extLst>
          </p:cNvPr>
          <p:cNvSpPr/>
          <p:nvPr/>
        </p:nvSpPr>
        <p:spPr>
          <a:xfrm>
            <a:off x="3635896" y="2852936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B19D9B-2338-47A9-AFFE-2040C14D6F2D}"/>
              </a:ext>
            </a:extLst>
          </p:cNvPr>
          <p:cNvSpPr txBox="1"/>
          <p:nvPr/>
        </p:nvSpPr>
        <p:spPr>
          <a:xfrm>
            <a:off x="3635896" y="5050237"/>
            <a:ext cx="163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weghalen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F7FF2BD-7F68-4F3E-B030-40ECCFB3E41F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90C13E-9BF9-41F6-8EC1-F5CC3FDC38F9}"/>
              </a:ext>
            </a:extLst>
          </p:cNvPr>
          <p:cNvSpPr txBox="1"/>
          <p:nvPr/>
        </p:nvSpPr>
        <p:spPr>
          <a:xfrm>
            <a:off x="3992776" y="79515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Blussen</a:t>
            </a:r>
          </a:p>
        </p:txBody>
      </p:sp>
    </p:spTree>
    <p:extLst>
      <p:ext uri="{BB962C8B-B14F-4D97-AF65-F5344CB8AC3E}">
        <p14:creationId xmlns:p14="http://schemas.microsoft.com/office/powerpoint/2010/main" val="31181839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EB9E02CA-77A7-495C-89A9-BCEE8C636707}"/>
              </a:ext>
            </a:extLst>
          </p:cNvPr>
          <p:cNvGrpSpPr/>
          <p:nvPr/>
        </p:nvGrpSpPr>
        <p:grpSpPr>
          <a:xfrm>
            <a:off x="2511900" y="1196752"/>
            <a:ext cx="4120200" cy="4340712"/>
            <a:chOff x="2514600" y="1258644"/>
            <a:chExt cx="4120200" cy="4340712"/>
          </a:xfrm>
        </p:grpSpPr>
        <p:pic>
          <p:nvPicPr>
            <p:cNvPr id="12" name="Afbeelding 4">
              <a:extLst>
                <a:ext uri="{FF2B5EF4-FFF2-40B4-BE49-F238E27FC236}">
                  <a16:creationId xmlns:a16="http://schemas.microsoft.com/office/drawing/2014/main" id="{CF55B084-7575-4C70-AAC6-6BE7B54DE8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20000" y="1258644"/>
              <a:ext cx="41148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4CB1C75-FF87-4551-83B1-446BD2DB408F}"/>
                </a:ext>
              </a:extLst>
            </p:cNvPr>
            <p:cNvSpPr/>
            <p:nvPr/>
          </p:nvSpPr>
          <p:spPr>
            <a:xfrm rot="5400000">
              <a:off x="4105267" y="4143576"/>
              <a:ext cx="914400" cy="199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14" name="Afbeelding 2">
              <a:extLst>
                <a:ext uri="{FF2B5EF4-FFF2-40B4-BE49-F238E27FC236}">
                  <a16:creationId xmlns:a16="http://schemas.microsoft.com/office/drawing/2014/main" id="{68F5E32F-8C1C-47C3-A543-4BE74A68A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15"/>
            <a:stretch/>
          </p:blipFill>
          <p:spPr bwMode="auto">
            <a:xfrm>
              <a:off x="2514600" y="4633381"/>
              <a:ext cx="4114800" cy="74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276D6EDF-022C-4B6C-A616-18BDC1C51624}"/>
              </a:ext>
            </a:extLst>
          </p:cNvPr>
          <p:cNvSpPr txBox="1"/>
          <p:nvPr/>
        </p:nvSpPr>
        <p:spPr>
          <a:xfrm>
            <a:off x="3249383" y="33265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Verbrandingsreactie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C8813701-4AE7-4ED6-B7C7-519E83F3AADB}"/>
              </a:ext>
            </a:extLst>
          </p:cNvPr>
          <p:cNvSpPr/>
          <p:nvPr/>
        </p:nvSpPr>
        <p:spPr>
          <a:xfrm>
            <a:off x="3680379" y="2775852"/>
            <a:ext cx="1925151" cy="175465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8FEC491-3AC9-4174-9916-6CC580C07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36073"/>
            <a:ext cx="576064" cy="13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21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1373</Words>
  <Application>Microsoft Office PowerPoint</Application>
  <PresentationFormat>Diavoorstelling (4:3)</PresentationFormat>
  <Paragraphs>735</Paragraphs>
  <Slides>69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ST.Bonifatius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bodp</dc:creator>
  <cp:lastModifiedBy>Paul Boddeke</cp:lastModifiedBy>
  <cp:revision>207</cp:revision>
  <dcterms:created xsi:type="dcterms:W3CDTF">2011-02-04T09:43:14Z</dcterms:created>
  <dcterms:modified xsi:type="dcterms:W3CDTF">2023-02-07T20:55:52Z</dcterms:modified>
</cp:coreProperties>
</file>